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B25CEB-94DB-4076-B1DE-C6D6F77482CF}" type="datetimeFigureOut">
              <a:rPr lang="en-GB" smtClean="0"/>
              <a:t>02/09/2019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9F7190-6264-4C34-BA3B-8C730FB69B3C}" type="slidenum">
              <a:rPr lang="en-GB" smtClean="0"/>
              <a:t>‹#›</a:t>
            </a:fld>
            <a:endParaRPr lang="en-GB"/>
          </a:p>
        </p:txBody>
      </p:sp>
    </p:spTree>
    <p:extLst>
      <p:ext uri="{BB962C8B-B14F-4D97-AF65-F5344CB8AC3E}">
        <p14:creationId xmlns:p14="http://schemas.microsoft.com/office/powerpoint/2010/main" val="2020375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p:spPr>
        <p:txBody>
          <a:bodyPr/>
          <a:lstStyle/>
          <a:p>
            <a:pPr algn="r"/>
            <a:r>
              <a:rPr lang="ar-IQ" altLang="en-US" smtClean="0"/>
              <a:t>تتمثل المحددات المختلفة المرتبطة بمفهوم الجودة بشكل عام وفلسفة إدارة الجودة الشاملة بشكل خاص في:</a:t>
            </a:r>
          </a:p>
          <a:p>
            <a:pPr algn="r"/>
            <a:r>
              <a:rPr lang="ar-IQ" altLang="en-US" smtClean="0"/>
              <a:t>1. جودة التصميم: نية المصممين لتشمل أو استبعاد الميزات في المنتج أو الخدمة</a:t>
            </a:r>
          </a:p>
          <a:p>
            <a:pPr algn="r"/>
            <a:r>
              <a:rPr lang="ar-IQ" altLang="en-US" smtClean="0"/>
              <a:t>2. جودة المطابقة: درجة مطابقة السلع أو الخدمات لقصد المصممين</a:t>
            </a:r>
          </a:p>
          <a:p>
            <a:pPr algn="r"/>
            <a:r>
              <a:rPr lang="ar-IQ" altLang="en-US" smtClean="0"/>
              <a:t>3. جودة سهولة الاستخدام: سهولة الاستخدام وتعليمات الاستخدام تزيد من الفرص ولكن لا تضمن استخدام المنتج للغرض المقصود ويعمل بشكل صحيح وآمن.</a:t>
            </a:r>
          </a:p>
          <a:p>
            <a:pPr algn="r"/>
            <a:r>
              <a:rPr lang="ar-IQ" altLang="en-US" smtClean="0"/>
              <a:t>4. جودة الخدمة بعد التسليم: الدرجة التي يمكن بها استدعاء السلع والخدمات وإعادة إصلاحها أو تعديلها أو استبدالها أو إعادة شرائها أو إعادة تقييمها كلها تحت هذه الفئة.</a:t>
            </a:r>
            <a:endParaRPr lang="en-GB" altLang="en-US" smtClean="0"/>
          </a:p>
        </p:txBody>
      </p:sp>
      <p:sp>
        <p:nvSpPr>
          <p:cNvPr id="1741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151D909-97BD-4FFC-B097-10F4ECE79260}" type="slidenum">
              <a:rPr lang="en-GB" altLang="en-US" smtClean="0"/>
              <a:pPr eaLnBrk="1" hangingPunct="1">
                <a:spcBef>
                  <a:spcPct val="0"/>
                </a:spcBef>
              </a:pPr>
              <a:t>3</a:t>
            </a:fld>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p:spPr>
        <p:txBody>
          <a:bodyPr/>
          <a:lstStyle/>
          <a:p>
            <a:pPr algn="r"/>
            <a:r>
              <a:rPr lang="ar-IQ" altLang="en-US" smtClean="0"/>
              <a:t>عواقب سوء نوعية</a:t>
            </a:r>
          </a:p>
          <a:p>
            <a:pPr algn="r"/>
            <a:r>
              <a:rPr lang="ar-IQ" altLang="en-US" smtClean="0"/>
              <a:t>  العواقب الشائعة لنوعية الفقراء هي:</a:t>
            </a:r>
          </a:p>
          <a:p>
            <a:pPr algn="r"/>
            <a:r>
              <a:rPr lang="ar-IQ" altLang="en-US" smtClean="0"/>
              <a:t>  1. فقدان العمل: خسارة في المبيعات والإيرادات وقاعدة العملاء.</a:t>
            </a:r>
          </a:p>
          <a:p>
            <a:pPr algn="r"/>
            <a:r>
              <a:rPr lang="ar-IQ" altLang="en-US" smtClean="0"/>
              <a:t>2. المسؤولية: منتج أو خدمة ذات جودة رديئة تأتي مع خطر أن يتم نقل المؤسسة إلى المحكمة من قبل عميل غير سعيد أو متأثر.</a:t>
            </a:r>
          </a:p>
          <a:p>
            <a:pPr algn="r"/>
            <a:r>
              <a:rPr lang="ar-IQ" altLang="en-US" smtClean="0"/>
              <a:t>3. الإنتاجية: الخسارة في الإنتاجية حيث ينفق المزيد من الوقت في تصحيح الأخطاء أو القصور ثم إنتاج المزيد.</a:t>
            </a:r>
          </a:p>
          <a:p>
            <a:pPr algn="r"/>
            <a:r>
              <a:rPr lang="ar-IQ" altLang="en-US" smtClean="0"/>
              <a:t>4-التكاليف: يتم إصلاح أو استبدال أو جعل زيادة جديدة في تكاليف المنتج رديئة الجودة.</a:t>
            </a:r>
            <a:endParaRPr lang="en-GB" altLang="en-US" smtClean="0"/>
          </a:p>
        </p:txBody>
      </p:sp>
      <p:sp>
        <p:nvSpPr>
          <p:cNvPr id="1843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D078D373-D7FB-43F9-AE19-AA9BFB8A12B5}" type="slidenum">
              <a:rPr lang="en-GB" altLang="en-US" smtClean="0"/>
              <a:pPr eaLnBrk="1" hangingPunct="1">
                <a:spcBef>
                  <a:spcPct val="0"/>
                </a:spcBef>
              </a:pPr>
              <a:t>4</a:t>
            </a:fld>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pPr algn="r"/>
            <a:r>
              <a:rPr lang="ar-IQ" altLang="en-US" smtClean="0"/>
              <a:t>المسؤولية عن الجودة</a:t>
            </a:r>
          </a:p>
          <a:p>
            <a:pPr algn="r"/>
            <a:r>
              <a:rPr lang="ar-IQ" altLang="en-US" smtClean="0"/>
              <a:t>لا يتحمل قسم مراقبة الجودة المسئولية عن الجودة وحدها. الجودة هي مسؤولية كل فرد يعمل للمنظمة. إذا نظرنا إلى أي منظمة سواء كانت جهة تصنيع أو خدمات ، فيمكننا أن نرى الأقسام التالية تعمل بجد لتحقيق الجودة.</a:t>
            </a:r>
          </a:p>
          <a:p>
            <a:pPr algn="r"/>
            <a:r>
              <a:rPr lang="ar-IQ" altLang="en-US" smtClean="0"/>
              <a:t>1. الإدارة العليا</a:t>
            </a:r>
          </a:p>
          <a:p>
            <a:pPr algn="r"/>
            <a:r>
              <a:rPr lang="ar-IQ" altLang="en-US" smtClean="0"/>
              <a:t>2. قسم التصميم</a:t>
            </a:r>
          </a:p>
          <a:p>
            <a:pPr algn="r"/>
            <a:r>
              <a:rPr lang="ar-IQ" altLang="en-US" smtClean="0"/>
              <a:t>3. قسم المشتريات</a:t>
            </a:r>
          </a:p>
          <a:p>
            <a:pPr algn="r"/>
            <a:r>
              <a:rPr lang="ar-IQ" altLang="en-US" smtClean="0"/>
              <a:t>  4. قسم الإنتاج / العمليات</a:t>
            </a:r>
          </a:p>
          <a:p>
            <a:pPr algn="r"/>
            <a:r>
              <a:rPr lang="ar-IQ" altLang="en-US" smtClean="0"/>
              <a:t>5. قسم ضمان الجودة</a:t>
            </a:r>
          </a:p>
          <a:p>
            <a:pPr algn="r"/>
            <a:r>
              <a:rPr lang="ar-IQ" altLang="en-US" smtClean="0"/>
              <a:t>6. قسم التعبئة والتغليف والشحن</a:t>
            </a:r>
          </a:p>
          <a:p>
            <a:pPr algn="r"/>
            <a:r>
              <a:rPr lang="ar-IQ" altLang="en-US" smtClean="0"/>
              <a:t>  7. قسم التسويق والمبيعات</a:t>
            </a:r>
          </a:p>
          <a:p>
            <a:pPr algn="r"/>
            <a:r>
              <a:rPr lang="ar-IQ" altLang="en-US" smtClean="0"/>
              <a:t>  8. قسم خدمة العملاء</a:t>
            </a:r>
            <a:endParaRPr lang="en-GB" altLang="en-US" smtClean="0"/>
          </a:p>
        </p:txBody>
      </p:sp>
      <p:sp>
        <p:nvSpPr>
          <p:cNvPr id="1946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1D26A44-8531-495C-9404-671104ED5532}" type="slidenum">
              <a:rPr lang="en-GB" altLang="en-US" smtClean="0"/>
              <a:pPr eaLnBrk="1" hangingPunct="1">
                <a:spcBef>
                  <a:spcPct val="0"/>
                </a:spcBef>
              </a:pPr>
              <a:t>5</a:t>
            </a:fld>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pPr algn="r"/>
            <a:r>
              <a:rPr lang="ar-IQ" altLang="en-US" smtClean="0"/>
              <a:t>تكاليف إدارة الجودة الشاملة</a:t>
            </a:r>
          </a:p>
          <a:p>
            <a:pPr algn="r"/>
            <a:r>
              <a:rPr lang="ar-IQ" altLang="en-US" smtClean="0"/>
              <a:t>هناك اختلاف في الرأي بين الخبراء عندما يقومون بتحليل التكاليف فيما يتعلق بإدارة الجودة الشاملة. يعتقد بعض الخبراء أن تكاليف الفشل ينبغي أن تؤخذ على أنها داخلية وخارجية على حدة ويشعر آخرون أنه ينبغي اعتبارهم كيانًا واحدًا لتكلفة الفشل.</a:t>
            </a:r>
          </a:p>
          <a:p>
            <a:pPr algn="r"/>
            <a:r>
              <a:rPr lang="ar-IQ" altLang="en-US" smtClean="0"/>
              <a:t>1. تكاليف الفشل - التكاليف التي تتكبدها الأجزاء / المنتجات المعيبة أو الخدمات المعيبة.</a:t>
            </a:r>
          </a:p>
          <a:p>
            <a:pPr algn="r"/>
            <a:r>
              <a:rPr lang="ar-IQ" altLang="en-US" smtClean="0"/>
              <a:t> تكاليف الفشل هي اثنين</a:t>
            </a:r>
          </a:p>
          <a:p>
            <a:pPr algn="r"/>
            <a:r>
              <a:rPr lang="ar-IQ" altLang="en-US" smtClean="0"/>
              <a:t>ا. تكاليف الفشل الداخلي هي التكاليف المتكبدة لإصلاح المشكلات التي يتم اكتشافها قبل تسليم المنتج / الخدمة إلى العميل.</a:t>
            </a:r>
          </a:p>
          <a:p>
            <a:pPr algn="r"/>
            <a:r>
              <a:rPr lang="ar-IQ" altLang="en-US" smtClean="0"/>
              <a:t>ب. تكاليف الفشل الخارجية هي جميع التكاليف التي يتم تكبدها لإصلاح المشكلات التي يتم اكتشافها بعد تسليم المنتج / الخدمة إلى العميل. ومن بين هذين التقريرين ، تكون تكاليف الفشل الداخلي أقل إيلاما ويمكن أن تساعد المنظمة على تسجيل زيادة في الإيرادات وعدم المساس بمنتجاتها أو خدماتها في نظر عملائها وكذلك منافسيها.</a:t>
            </a:r>
          </a:p>
          <a:p>
            <a:pPr algn="r"/>
            <a:r>
              <a:rPr lang="ar-IQ" altLang="en-US" smtClean="0"/>
              <a:t> 2. تكاليف التقييم هي تكاليف الأنشطة المصممة لضمان الجودة أو كشف العيوب</a:t>
            </a:r>
          </a:p>
          <a:p>
            <a:pPr algn="r"/>
            <a:r>
              <a:rPr lang="ar-IQ" altLang="en-US" smtClean="0"/>
              <a:t>3. تشمل تكاليف الوقاية جميع التدريب على إدارة الجودة الشاملة ، وتخطيط إدارة الجودة الشاملة ، وتقييم العملاء ، ومراقبة العمليات ، وتكاليف تحسين الجودة لمنع حدوث العيوب</a:t>
            </a:r>
            <a:endParaRPr lang="en-GB" altLang="en-US" smtClean="0"/>
          </a:p>
        </p:txBody>
      </p:sp>
      <p:sp>
        <p:nvSpPr>
          <p:cNvPr id="2048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1B40D74-759B-41F3-B52B-4C5938513383}" type="slidenum">
              <a:rPr lang="en-GB" altLang="en-US" smtClean="0"/>
              <a:pPr eaLnBrk="1" hangingPunct="1">
                <a:spcBef>
                  <a:spcPct val="0"/>
                </a:spcBef>
              </a:pPr>
              <a:t>6</a:t>
            </a:fld>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pPr algn="r"/>
            <a:r>
              <a:rPr lang="ar-IQ" altLang="en-US" smtClean="0"/>
              <a:t>الجودة والاخلاق</a:t>
            </a:r>
          </a:p>
          <a:p>
            <a:pPr algn="r"/>
            <a:r>
              <a:rPr lang="ar-IQ" altLang="en-US" smtClean="0"/>
              <a:t>ترتبط الجودة ارتباطًا وثيقًا بأخلاقيات العمل. خدمة جيدة دائما قادرة على تلبية احتياجات العملاء إذا كان قادرا على اتباع الأخلاق في روحها الحقيقية. خدمة أو منتج تم تصميمه بطريقة سيئة يحمل مسؤولية. من ناحية أخرى ، إذا اتبعت المنظمة أخلاقًا لتصنيع منتج أو خدمة ، فستكون قادرة على توفير منتج أو خدمة عالية الجودة لعملائها.</a:t>
            </a:r>
            <a:endParaRPr lang="en-GB" altLang="en-US" smtClean="0"/>
          </a:p>
        </p:txBody>
      </p:sp>
      <p:sp>
        <p:nvSpPr>
          <p:cNvPr id="2150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6CA99B2-7225-4545-9FFF-AF13105E7144}" type="slidenum">
              <a:rPr lang="en-GB" altLang="en-US" smtClean="0"/>
              <a:pPr eaLnBrk="1" hangingPunct="1">
                <a:spcBef>
                  <a:spcPct val="0"/>
                </a:spcBef>
              </a:pPr>
              <a:t>7</a:t>
            </a:fld>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pPr algn="r"/>
            <a:r>
              <a:rPr lang="ar-IQ" altLang="en-US" smtClean="0"/>
              <a:t>تضمن شهادة الجودة أن المنظمة تمكنت من تحقيق فلسفة إدارة الجودة الشاملة. وتشمل الشهادتان الرائعتان اللتان تتبعهما المنظمات </a:t>
            </a:r>
            <a:r>
              <a:rPr lang="en-GB" altLang="en-US" smtClean="0"/>
              <a:t>ISO 14000 </a:t>
            </a:r>
            <a:r>
              <a:rPr lang="ar-IQ" altLang="en-US" smtClean="0"/>
              <a:t>و </a:t>
            </a:r>
            <a:r>
              <a:rPr lang="en-GB" altLang="en-US" smtClean="0"/>
              <a:t>ISO 9000.</a:t>
            </a:r>
          </a:p>
          <a:p>
            <a:pPr algn="r"/>
            <a:r>
              <a:rPr lang="en-GB" altLang="en-US" smtClean="0"/>
              <a:t>  1. ISO 14000: </a:t>
            </a:r>
            <a:r>
              <a:rPr lang="ar-IQ" altLang="en-US" smtClean="0"/>
              <a:t>عبارة عن مجموعة من المعايير الدولية لتقييم الأداء البيئي للشركة.</a:t>
            </a:r>
          </a:p>
          <a:p>
            <a:pPr algn="r"/>
            <a:r>
              <a:rPr lang="ar-IQ" altLang="en-US" smtClean="0"/>
              <a:t>2. </a:t>
            </a:r>
            <a:r>
              <a:rPr lang="en-GB" altLang="en-US" smtClean="0"/>
              <a:t>ISO 9000: </a:t>
            </a:r>
            <a:r>
              <a:rPr lang="ar-IQ" altLang="en-US" smtClean="0"/>
              <a:t>هي عبارة عن مجموعة من المعايير الدولية في إدارة الجودة وضمان الجودة ، وهي مهمة للأعمال التجارية الدولية.</a:t>
            </a:r>
            <a:endParaRPr lang="en-GB" altLang="en-US" smtClean="0"/>
          </a:p>
        </p:txBody>
      </p:sp>
      <p:sp>
        <p:nvSpPr>
          <p:cNvPr id="2253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95FE1BDF-CBA6-409A-BB81-25E60E9FD783}" type="slidenum">
              <a:rPr lang="en-GB" altLang="en-US" smtClean="0"/>
              <a:pPr eaLnBrk="1" hangingPunct="1">
                <a:spcBef>
                  <a:spcPct val="0"/>
                </a:spcBef>
              </a:pPr>
              <a:t>8</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38DF052-A966-42C7-B593-F67B08220187}"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8A352-F26C-4B4D-BEEF-45E007BF2370}" type="slidenum">
              <a:rPr lang="en-GB" smtClean="0"/>
              <a:t>‹#›</a:t>
            </a:fld>
            <a:endParaRPr lang="en-GB"/>
          </a:p>
        </p:txBody>
      </p:sp>
    </p:spTree>
    <p:extLst>
      <p:ext uri="{BB962C8B-B14F-4D97-AF65-F5344CB8AC3E}">
        <p14:creationId xmlns:p14="http://schemas.microsoft.com/office/powerpoint/2010/main" val="1744850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38DF052-A966-42C7-B593-F67B08220187}"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8A352-F26C-4B4D-BEEF-45E007BF2370}" type="slidenum">
              <a:rPr lang="en-GB" smtClean="0"/>
              <a:t>‹#›</a:t>
            </a:fld>
            <a:endParaRPr lang="en-GB"/>
          </a:p>
        </p:txBody>
      </p:sp>
    </p:spTree>
    <p:extLst>
      <p:ext uri="{BB962C8B-B14F-4D97-AF65-F5344CB8AC3E}">
        <p14:creationId xmlns:p14="http://schemas.microsoft.com/office/powerpoint/2010/main" val="2454120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38DF052-A966-42C7-B593-F67B08220187}"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8A352-F26C-4B4D-BEEF-45E007BF2370}" type="slidenum">
              <a:rPr lang="en-GB" smtClean="0"/>
              <a:t>‹#›</a:t>
            </a:fld>
            <a:endParaRPr lang="en-GB"/>
          </a:p>
        </p:txBody>
      </p:sp>
    </p:spTree>
    <p:extLst>
      <p:ext uri="{BB962C8B-B14F-4D97-AF65-F5344CB8AC3E}">
        <p14:creationId xmlns:p14="http://schemas.microsoft.com/office/powerpoint/2010/main" val="1302644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38DF052-A966-42C7-B593-F67B08220187}"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8A352-F26C-4B4D-BEEF-45E007BF2370}" type="slidenum">
              <a:rPr lang="en-GB" smtClean="0"/>
              <a:t>‹#›</a:t>
            </a:fld>
            <a:endParaRPr lang="en-GB"/>
          </a:p>
        </p:txBody>
      </p:sp>
    </p:spTree>
    <p:extLst>
      <p:ext uri="{BB962C8B-B14F-4D97-AF65-F5344CB8AC3E}">
        <p14:creationId xmlns:p14="http://schemas.microsoft.com/office/powerpoint/2010/main" val="2888551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8DF052-A966-42C7-B593-F67B08220187}"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8A352-F26C-4B4D-BEEF-45E007BF2370}" type="slidenum">
              <a:rPr lang="en-GB" smtClean="0"/>
              <a:t>‹#›</a:t>
            </a:fld>
            <a:endParaRPr lang="en-GB"/>
          </a:p>
        </p:txBody>
      </p:sp>
    </p:spTree>
    <p:extLst>
      <p:ext uri="{BB962C8B-B14F-4D97-AF65-F5344CB8AC3E}">
        <p14:creationId xmlns:p14="http://schemas.microsoft.com/office/powerpoint/2010/main" val="1056269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38DF052-A966-42C7-B593-F67B08220187}"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D8A352-F26C-4B4D-BEEF-45E007BF2370}" type="slidenum">
              <a:rPr lang="en-GB" smtClean="0"/>
              <a:t>‹#›</a:t>
            </a:fld>
            <a:endParaRPr lang="en-GB"/>
          </a:p>
        </p:txBody>
      </p:sp>
    </p:spTree>
    <p:extLst>
      <p:ext uri="{BB962C8B-B14F-4D97-AF65-F5344CB8AC3E}">
        <p14:creationId xmlns:p14="http://schemas.microsoft.com/office/powerpoint/2010/main" val="429059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38DF052-A966-42C7-B593-F67B08220187}" type="datetimeFigureOut">
              <a:rPr lang="en-GB" smtClean="0"/>
              <a:t>02/09/2019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D8A352-F26C-4B4D-BEEF-45E007BF2370}" type="slidenum">
              <a:rPr lang="en-GB" smtClean="0"/>
              <a:t>‹#›</a:t>
            </a:fld>
            <a:endParaRPr lang="en-GB"/>
          </a:p>
        </p:txBody>
      </p:sp>
    </p:spTree>
    <p:extLst>
      <p:ext uri="{BB962C8B-B14F-4D97-AF65-F5344CB8AC3E}">
        <p14:creationId xmlns:p14="http://schemas.microsoft.com/office/powerpoint/2010/main" val="1502430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38DF052-A966-42C7-B593-F67B08220187}" type="datetimeFigureOut">
              <a:rPr lang="en-GB" smtClean="0"/>
              <a:t>02/09/2019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D8A352-F26C-4B4D-BEEF-45E007BF2370}" type="slidenum">
              <a:rPr lang="en-GB" smtClean="0"/>
              <a:t>‹#›</a:t>
            </a:fld>
            <a:endParaRPr lang="en-GB"/>
          </a:p>
        </p:txBody>
      </p:sp>
    </p:spTree>
    <p:extLst>
      <p:ext uri="{BB962C8B-B14F-4D97-AF65-F5344CB8AC3E}">
        <p14:creationId xmlns:p14="http://schemas.microsoft.com/office/powerpoint/2010/main" val="2001591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8DF052-A966-42C7-B593-F67B08220187}" type="datetimeFigureOut">
              <a:rPr lang="en-GB" smtClean="0"/>
              <a:t>02/09/2019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D8A352-F26C-4B4D-BEEF-45E007BF2370}" type="slidenum">
              <a:rPr lang="en-GB" smtClean="0"/>
              <a:t>‹#›</a:t>
            </a:fld>
            <a:endParaRPr lang="en-GB"/>
          </a:p>
        </p:txBody>
      </p:sp>
    </p:spTree>
    <p:extLst>
      <p:ext uri="{BB962C8B-B14F-4D97-AF65-F5344CB8AC3E}">
        <p14:creationId xmlns:p14="http://schemas.microsoft.com/office/powerpoint/2010/main" val="2554979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8DF052-A966-42C7-B593-F67B08220187}"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D8A352-F26C-4B4D-BEEF-45E007BF2370}" type="slidenum">
              <a:rPr lang="en-GB" smtClean="0"/>
              <a:t>‹#›</a:t>
            </a:fld>
            <a:endParaRPr lang="en-GB"/>
          </a:p>
        </p:txBody>
      </p:sp>
    </p:spTree>
    <p:extLst>
      <p:ext uri="{BB962C8B-B14F-4D97-AF65-F5344CB8AC3E}">
        <p14:creationId xmlns:p14="http://schemas.microsoft.com/office/powerpoint/2010/main" val="1814102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8DF052-A966-42C7-B593-F67B08220187}"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D8A352-F26C-4B4D-BEEF-45E007BF2370}" type="slidenum">
              <a:rPr lang="en-GB" smtClean="0"/>
              <a:t>‹#›</a:t>
            </a:fld>
            <a:endParaRPr lang="en-GB"/>
          </a:p>
        </p:txBody>
      </p:sp>
    </p:spTree>
    <p:extLst>
      <p:ext uri="{BB962C8B-B14F-4D97-AF65-F5344CB8AC3E}">
        <p14:creationId xmlns:p14="http://schemas.microsoft.com/office/powerpoint/2010/main" val="3166751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8DF052-A966-42C7-B593-F67B08220187}" type="datetimeFigureOut">
              <a:rPr lang="en-GB" smtClean="0"/>
              <a:t>02/09/2019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8A352-F26C-4B4D-BEEF-45E007BF2370}" type="slidenum">
              <a:rPr lang="en-GB" smtClean="0"/>
              <a:t>‹#›</a:t>
            </a:fld>
            <a:endParaRPr lang="en-GB"/>
          </a:p>
        </p:txBody>
      </p:sp>
    </p:spTree>
    <p:extLst>
      <p:ext uri="{BB962C8B-B14F-4D97-AF65-F5344CB8AC3E}">
        <p14:creationId xmlns:p14="http://schemas.microsoft.com/office/powerpoint/2010/main" val="1165155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1331913" y="3068638"/>
            <a:ext cx="5903912" cy="1368425"/>
          </a:xfrm>
        </p:spPr>
        <p:txBody>
          <a:bodyPr/>
          <a:lstStyle/>
          <a:p>
            <a:pPr marL="0" indent="0" algn="ctr">
              <a:buFont typeface="Wingdings" pitchFamily="2" charset="2"/>
              <a:buNone/>
            </a:pPr>
            <a:r>
              <a:rPr lang="en-US" altLang="en-US" sz="4400" b="1" smtClean="0">
                <a:solidFill>
                  <a:srgbClr val="009900"/>
                </a:solidFill>
              </a:rPr>
              <a:t>Management of Quality </a:t>
            </a:r>
            <a:endParaRPr lang="en-GB" altLang="en-US" sz="4400" smtClean="0">
              <a:solidFill>
                <a:srgbClr val="009900"/>
              </a:solidFill>
            </a:endParaRPr>
          </a:p>
        </p:txBody>
      </p:sp>
      <p:sp>
        <p:nvSpPr>
          <p:cNvPr id="819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a:spcBef>
                <a:spcPct val="0"/>
              </a:spcBef>
              <a:buClrTx/>
              <a:buSzTx/>
              <a:buFontTx/>
              <a:buNone/>
            </a:pPr>
            <a:fld id="{5BF9D5EB-56FB-4859-B8CF-FD490451200D}" type="slidenum">
              <a:rPr lang="en-GB" altLang="en-US" sz="1400">
                <a:solidFill>
                  <a:schemeClr val="tx1"/>
                </a:solidFill>
                <a:latin typeface="Tahoma" pitchFamily="34" charset="0"/>
              </a:rPr>
              <a:pPr>
                <a:spcBef>
                  <a:spcPct val="0"/>
                </a:spcBef>
                <a:buClrTx/>
                <a:buSzTx/>
                <a:buFontTx/>
                <a:buNone/>
              </a:pPr>
              <a:t>1</a:t>
            </a:fld>
            <a:endParaRPr lang="en-GB" altLang="en-US" sz="1400">
              <a:solidFill>
                <a:schemeClr val="tx1"/>
              </a:solidFill>
              <a:latin typeface="Tahoma" pitchFamily="34" charset="0"/>
            </a:endParaRPr>
          </a:p>
        </p:txBody>
      </p:sp>
      <p:sp>
        <p:nvSpPr>
          <p:cNvPr id="3075" name="Rectangle 2"/>
          <p:cNvSpPr>
            <a:spLocks noGrp="1" noChangeArrowheads="1"/>
          </p:cNvSpPr>
          <p:nvPr>
            <p:ph type="title"/>
          </p:nvPr>
        </p:nvSpPr>
        <p:spPr>
          <a:xfrm>
            <a:off x="1150938" y="998538"/>
            <a:ext cx="6661150" cy="762000"/>
          </a:xfrm>
        </p:spPr>
        <p:txBody>
          <a:bodyPr rtlCol="0">
            <a:normAutofit fontScale="90000"/>
          </a:bodyPr>
          <a:lstStyle/>
          <a:p>
            <a:pPr fontAlgn="auto">
              <a:spcAft>
                <a:spcPts val="0"/>
              </a:spcAft>
              <a:defRPr/>
            </a:pPr>
            <a:r>
              <a:rPr lang="en-GB" altLang="en-US" sz="4000" smtClean="0"/>
              <a:t/>
            </a:r>
            <a:br>
              <a:rPr lang="en-GB" altLang="en-US" sz="4000" smtClean="0"/>
            </a:br>
            <a:r>
              <a:rPr lang="en-GB" altLang="en-US" sz="4000" smtClean="0"/>
              <a:t/>
            </a:r>
            <a:br>
              <a:rPr lang="en-GB" altLang="en-US" sz="4000" smtClean="0"/>
            </a:br>
            <a:r>
              <a:rPr lang="en-GB" altLang="en-US" sz="4000" smtClean="0"/>
              <a:t/>
            </a:r>
            <a:br>
              <a:rPr lang="en-GB" altLang="en-US" sz="4000" smtClean="0"/>
            </a:br>
            <a:r>
              <a:rPr lang="en-GB" altLang="en-US" sz="4000" smtClean="0"/>
              <a:t/>
            </a:r>
            <a:br>
              <a:rPr lang="en-GB" altLang="en-US" sz="4000" smtClean="0"/>
            </a:br>
            <a:r>
              <a:rPr lang="en-GB" altLang="en-US" sz="4000" smtClean="0"/>
              <a:t>Industrial Engineering </a:t>
            </a:r>
          </a:p>
        </p:txBody>
      </p:sp>
      <p:sp>
        <p:nvSpPr>
          <p:cNvPr id="8197" name="Rectangle 1"/>
          <p:cNvSpPr>
            <a:spLocks noChangeArrowheads="1"/>
          </p:cNvSpPr>
          <p:nvPr/>
        </p:nvSpPr>
        <p:spPr bwMode="auto">
          <a:xfrm>
            <a:off x="3289427" y="914400"/>
            <a:ext cx="1733296"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algn="ctr">
              <a:lnSpc>
                <a:spcPct val="90000"/>
              </a:lnSpc>
              <a:spcBef>
                <a:spcPct val="0"/>
              </a:spcBef>
              <a:buClrTx/>
              <a:buSzTx/>
              <a:buFontTx/>
              <a:buNone/>
            </a:pPr>
            <a:r>
              <a:rPr lang="en-GB" altLang="en-US" i="1" dirty="0">
                <a:solidFill>
                  <a:srgbClr val="0070C0"/>
                </a:solidFill>
                <a:latin typeface="Tahoma" pitchFamily="34" charset="0"/>
              </a:rPr>
              <a:t>Lecture </a:t>
            </a:r>
            <a:r>
              <a:rPr lang="en-GB" altLang="en-US" i="1" dirty="0" smtClean="0">
                <a:solidFill>
                  <a:srgbClr val="0070C0"/>
                </a:solidFill>
                <a:latin typeface="Tahoma" pitchFamily="34" charset="0"/>
              </a:rPr>
              <a:t>6-1</a:t>
            </a:r>
            <a:endParaRPr lang="en-GB" altLang="en-US" i="1" dirty="0">
              <a:solidFill>
                <a:srgbClr val="0070C0"/>
              </a:solidFill>
              <a:latin typeface="Tahoma" pitchFamily="34" charset="0"/>
            </a:endParaRPr>
          </a:p>
        </p:txBody>
      </p:sp>
      <p:sp>
        <p:nvSpPr>
          <p:cNvPr id="8198" name="Rectangle 3"/>
          <p:cNvSpPr>
            <a:spLocks noChangeArrowheads="1"/>
          </p:cNvSpPr>
          <p:nvPr/>
        </p:nvSpPr>
        <p:spPr bwMode="auto">
          <a:xfrm>
            <a:off x="1158875" y="4797425"/>
            <a:ext cx="6437313" cy="120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algn="ctr" eaLnBrk="0" hangingPunct="0">
              <a:spcBef>
                <a:spcPct val="0"/>
              </a:spcBef>
              <a:buClrTx/>
              <a:buSzTx/>
              <a:buFontTx/>
              <a:buNone/>
            </a:pPr>
            <a:r>
              <a:rPr lang="en-US" altLang="en-US" sz="1400" i="1">
                <a:solidFill>
                  <a:srgbClr val="0033CC"/>
                </a:solidFill>
                <a:latin typeface="Arial" charset="0"/>
                <a:sym typeface="Symbol" pitchFamily="18" charset="2"/>
              </a:rPr>
              <a:t>Dr. Salam Nazhan</a:t>
            </a:r>
          </a:p>
          <a:p>
            <a:pPr algn="ctr" eaLnBrk="0" hangingPunct="0">
              <a:spcBef>
                <a:spcPct val="0"/>
              </a:spcBef>
              <a:buClrTx/>
              <a:buSzTx/>
              <a:buFontTx/>
              <a:buNone/>
            </a:pPr>
            <a:r>
              <a:rPr lang="en-US" altLang="en-US" sz="1400" i="1">
                <a:solidFill>
                  <a:srgbClr val="0033CC"/>
                </a:solidFill>
                <a:latin typeface="Arial" charset="0"/>
                <a:sym typeface="Symbol" pitchFamily="18" charset="2"/>
              </a:rPr>
              <a:t>Chemical Engineering Department </a:t>
            </a:r>
          </a:p>
          <a:p>
            <a:pPr algn="ctr" eaLnBrk="0" hangingPunct="0">
              <a:spcBef>
                <a:spcPct val="0"/>
              </a:spcBef>
              <a:buClrTx/>
              <a:buSzTx/>
              <a:buFontTx/>
              <a:buNone/>
            </a:pPr>
            <a:r>
              <a:rPr lang="en-US" altLang="en-US" sz="1400" i="1">
                <a:solidFill>
                  <a:srgbClr val="0033CC"/>
                </a:solidFill>
                <a:latin typeface="Arial" charset="0"/>
                <a:sym typeface="Symbol" pitchFamily="18" charset="2"/>
              </a:rPr>
              <a:t>College of Engineering , University of Diyala</a:t>
            </a:r>
          </a:p>
          <a:p>
            <a:pPr algn="ctr" eaLnBrk="0" hangingPunct="0">
              <a:spcBef>
                <a:spcPct val="0"/>
              </a:spcBef>
              <a:buClrTx/>
              <a:buSzTx/>
              <a:buFontTx/>
              <a:buNone/>
            </a:pPr>
            <a:r>
              <a:rPr lang="en-US" altLang="en-US" sz="1400" i="1">
                <a:solidFill>
                  <a:srgbClr val="0033CC"/>
                </a:solidFill>
                <a:latin typeface="Arial" charset="0"/>
                <a:sym typeface="Symbol" pitchFamily="18" charset="2"/>
              </a:rPr>
              <a:t>2018</a:t>
            </a:r>
          </a:p>
        </p:txBody>
      </p:sp>
    </p:spTree>
    <p:extLst>
      <p:ext uri="{BB962C8B-B14F-4D97-AF65-F5344CB8AC3E}">
        <p14:creationId xmlns:p14="http://schemas.microsoft.com/office/powerpoint/2010/main" val="3701635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755650" y="2349500"/>
            <a:ext cx="5903913" cy="3240088"/>
          </a:xfrm>
        </p:spPr>
        <p:txBody>
          <a:bodyPr/>
          <a:lstStyle/>
          <a:p>
            <a:r>
              <a:rPr lang="en-US" altLang="en-US" sz="2800" b="1" smtClean="0"/>
              <a:t>Determinants of Quality </a:t>
            </a:r>
            <a:endParaRPr lang="en-GB" altLang="en-US" sz="2800" b="1" smtClean="0"/>
          </a:p>
          <a:p>
            <a:r>
              <a:rPr lang="en-US" altLang="en-US" sz="2800" b="1" smtClean="0"/>
              <a:t>The Consequences of Poor Quality </a:t>
            </a:r>
          </a:p>
          <a:p>
            <a:r>
              <a:rPr lang="en-US" altLang="en-US" sz="2800" b="1" smtClean="0"/>
              <a:t> Responsibility for Quality </a:t>
            </a:r>
            <a:endParaRPr lang="en-GB" altLang="en-US" sz="2800" b="1" smtClean="0"/>
          </a:p>
          <a:p>
            <a:r>
              <a:rPr lang="en-GB" altLang="en-US" sz="2800" b="1" smtClean="0"/>
              <a:t>Costs of Total Quality Management </a:t>
            </a:r>
          </a:p>
          <a:p>
            <a:r>
              <a:rPr lang="en-US" altLang="en-US" sz="2800" b="1" smtClean="0"/>
              <a:t>Quality and Ethics </a:t>
            </a:r>
          </a:p>
          <a:p>
            <a:r>
              <a:rPr lang="en-US" altLang="en-US" sz="2800" b="1" smtClean="0"/>
              <a:t>ISO CERTIFICATIONS </a:t>
            </a:r>
            <a:endParaRPr lang="en-GB" altLang="en-US" sz="2800" smtClean="0"/>
          </a:p>
        </p:txBody>
      </p:sp>
      <p:sp>
        <p:nvSpPr>
          <p:cNvPr id="921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a:spcBef>
                <a:spcPct val="0"/>
              </a:spcBef>
              <a:buClrTx/>
              <a:buSzTx/>
              <a:buFontTx/>
              <a:buNone/>
            </a:pPr>
            <a:fld id="{4DB0208F-7FD9-47C5-84E1-10BB911BBC33}" type="slidenum">
              <a:rPr lang="en-GB" altLang="en-US" sz="1400">
                <a:solidFill>
                  <a:schemeClr val="tx1"/>
                </a:solidFill>
                <a:latin typeface="Tahoma" pitchFamily="34" charset="0"/>
              </a:rPr>
              <a:pPr>
                <a:spcBef>
                  <a:spcPct val="0"/>
                </a:spcBef>
                <a:buClrTx/>
                <a:buSzTx/>
                <a:buFontTx/>
                <a:buNone/>
              </a:pPr>
              <a:t>2</a:t>
            </a:fld>
            <a:endParaRPr lang="en-GB" altLang="en-US" sz="1400">
              <a:solidFill>
                <a:schemeClr val="tx1"/>
              </a:solidFill>
              <a:latin typeface="Tahoma" pitchFamily="34" charset="0"/>
            </a:endParaRPr>
          </a:p>
        </p:txBody>
      </p:sp>
      <p:sp>
        <p:nvSpPr>
          <p:cNvPr id="9220" name="Title 1"/>
          <p:cNvSpPr>
            <a:spLocks noGrp="1"/>
          </p:cNvSpPr>
          <p:nvPr>
            <p:ph type="title"/>
          </p:nvPr>
        </p:nvSpPr>
        <p:spPr>
          <a:xfrm>
            <a:off x="1150938" y="617538"/>
            <a:ext cx="6157912" cy="1143000"/>
          </a:xfrm>
        </p:spPr>
        <p:txBody>
          <a:bodyPr/>
          <a:lstStyle/>
          <a:p>
            <a:r>
              <a:rPr lang="en-GB" altLang="en-US" smtClean="0"/>
              <a:t>Outline </a:t>
            </a:r>
          </a:p>
        </p:txBody>
      </p:sp>
      <p:sp>
        <p:nvSpPr>
          <p:cNvPr id="9221" name="Rectangle 4"/>
          <p:cNvSpPr>
            <a:spLocks noChangeArrowheads="1"/>
          </p:cNvSpPr>
          <p:nvPr/>
        </p:nvSpPr>
        <p:spPr bwMode="auto">
          <a:xfrm>
            <a:off x="1150938" y="5929313"/>
            <a:ext cx="64055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GB" altLang="en-US" sz="1400" i="1">
                <a:solidFill>
                  <a:srgbClr val="009900"/>
                </a:solidFill>
              </a:rPr>
              <a:t>Reference: Production and Operations Management -University of Pakistan</a:t>
            </a:r>
          </a:p>
        </p:txBody>
      </p:sp>
    </p:spTree>
    <p:extLst>
      <p:ext uri="{BB962C8B-B14F-4D97-AF65-F5344CB8AC3E}">
        <p14:creationId xmlns:p14="http://schemas.microsoft.com/office/powerpoint/2010/main" val="3327789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a:spcBef>
                <a:spcPct val="0"/>
              </a:spcBef>
              <a:buClrTx/>
              <a:buSzTx/>
              <a:buFontTx/>
              <a:buNone/>
            </a:pPr>
            <a:fld id="{2B0884DA-FE72-4380-92C9-C37842684AD0}" type="slidenum">
              <a:rPr lang="en-GB" altLang="en-US" sz="1400">
                <a:solidFill>
                  <a:schemeClr val="tx1"/>
                </a:solidFill>
                <a:latin typeface="Tahoma" pitchFamily="34" charset="0"/>
              </a:rPr>
              <a:pPr>
                <a:spcBef>
                  <a:spcPct val="0"/>
                </a:spcBef>
                <a:buClrTx/>
                <a:buSzTx/>
                <a:buFontTx/>
                <a:buNone/>
              </a:pPr>
              <a:t>3</a:t>
            </a:fld>
            <a:endParaRPr lang="en-GB" altLang="en-US" sz="1400">
              <a:solidFill>
                <a:schemeClr val="tx1"/>
              </a:solidFill>
              <a:latin typeface="Tahoma" pitchFamily="34" charset="0"/>
            </a:endParaRPr>
          </a:p>
        </p:txBody>
      </p:sp>
      <p:sp>
        <p:nvSpPr>
          <p:cNvPr id="5123" name="Rectangle 2"/>
          <p:cNvSpPr>
            <a:spLocks noChangeArrowheads="1"/>
          </p:cNvSpPr>
          <p:nvPr/>
        </p:nvSpPr>
        <p:spPr bwMode="auto">
          <a:xfrm>
            <a:off x="179388" y="1919288"/>
            <a:ext cx="6264275" cy="419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defRPr/>
            </a:pPr>
            <a:r>
              <a:rPr lang="en-US" sz="1800" dirty="0" smtClean="0"/>
              <a:t>The </a:t>
            </a:r>
            <a:r>
              <a:rPr lang="en-US" sz="1800" dirty="0"/>
              <a:t>various Determinants associated with the quality concept in general and TQM philosophy in particular is: </a:t>
            </a:r>
            <a:endParaRPr lang="en-GB" sz="1800" dirty="0"/>
          </a:p>
          <a:p>
            <a:pPr>
              <a:defRPr/>
            </a:pPr>
            <a:r>
              <a:rPr lang="en-US" sz="1800" dirty="0"/>
              <a:t>1. </a:t>
            </a:r>
            <a:r>
              <a:rPr lang="en-US" sz="1800" b="1" dirty="0">
                <a:solidFill>
                  <a:schemeClr val="bg2">
                    <a:lumMod val="50000"/>
                  </a:schemeClr>
                </a:solidFill>
              </a:rPr>
              <a:t>Quality of design</a:t>
            </a:r>
            <a:r>
              <a:rPr lang="en-US" sz="1800" b="1" dirty="0"/>
              <a:t>:</a:t>
            </a:r>
            <a:r>
              <a:rPr lang="en-US" sz="1800" dirty="0"/>
              <a:t> Intension of designers to include or exclude features in a product or service </a:t>
            </a:r>
            <a:endParaRPr lang="en-GB" sz="1800" dirty="0"/>
          </a:p>
          <a:p>
            <a:pPr>
              <a:defRPr/>
            </a:pPr>
            <a:r>
              <a:rPr lang="en-US" sz="1800" dirty="0"/>
              <a:t>2. </a:t>
            </a:r>
            <a:r>
              <a:rPr lang="en-US" sz="1800" b="1" dirty="0">
                <a:solidFill>
                  <a:schemeClr val="bg2">
                    <a:lumMod val="50000"/>
                  </a:schemeClr>
                </a:solidFill>
              </a:rPr>
              <a:t>Quality of conformance</a:t>
            </a:r>
            <a:r>
              <a:rPr lang="en-US" sz="1800" b="1" dirty="0"/>
              <a:t>:</a:t>
            </a:r>
            <a:r>
              <a:rPr lang="en-US" sz="1800" dirty="0"/>
              <a:t> The degree to which goods or services conform to the intent of the designers </a:t>
            </a:r>
            <a:endParaRPr lang="en-GB" sz="1800" dirty="0"/>
          </a:p>
          <a:p>
            <a:pPr>
              <a:defRPr/>
            </a:pPr>
            <a:r>
              <a:rPr lang="en-US" sz="1800" dirty="0"/>
              <a:t>3. </a:t>
            </a:r>
            <a:r>
              <a:rPr lang="en-US" sz="1800" b="1" dirty="0">
                <a:solidFill>
                  <a:schemeClr val="bg2">
                    <a:lumMod val="50000"/>
                  </a:schemeClr>
                </a:solidFill>
              </a:rPr>
              <a:t>Quality of Ease of Use</a:t>
            </a:r>
            <a:r>
              <a:rPr lang="en-US" sz="1800" b="1" dirty="0"/>
              <a:t>:</a:t>
            </a:r>
            <a:r>
              <a:rPr lang="en-US" sz="1800" dirty="0"/>
              <a:t> Ease of use and instructions to use increase the chances but do not guarantee that a product will be used for intended purpose and function properly and safely. </a:t>
            </a:r>
            <a:endParaRPr lang="en-GB" sz="1800" dirty="0"/>
          </a:p>
          <a:p>
            <a:pPr>
              <a:defRPr/>
            </a:pPr>
            <a:r>
              <a:rPr lang="en-US" sz="1800" dirty="0"/>
              <a:t>4. </a:t>
            </a:r>
            <a:r>
              <a:rPr lang="en-US" sz="1800" b="1" dirty="0">
                <a:solidFill>
                  <a:schemeClr val="bg2">
                    <a:lumMod val="50000"/>
                  </a:schemeClr>
                </a:solidFill>
              </a:rPr>
              <a:t>Quality of Service after Delivery:</a:t>
            </a:r>
            <a:r>
              <a:rPr lang="en-US" sz="1800" dirty="0">
                <a:solidFill>
                  <a:schemeClr val="bg2">
                    <a:lumMod val="50000"/>
                  </a:schemeClr>
                </a:solidFill>
              </a:rPr>
              <a:t> </a:t>
            </a:r>
            <a:r>
              <a:rPr lang="en-US" sz="1800" dirty="0"/>
              <a:t>The degree to which goods or services can be recalled and repaired, adjustment, replacement or buyback or reevaluation of service all come under this category. </a:t>
            </a:r>
            <a:endParaRPr lang="en-GB" sz="1800" dirty="0"/>
          </a:p>
        </p:txBody>
      </p:sp>
      <p:sp>
        <p:nvSpPr>
          <p:cNvPr id="10244" name="Rectangle 3"/>
          <p:cNvSpPr>
            <a:spLocks noChangeArrowheads="1"/>
          </p:cNvSpPr>
          <p:nvPr/>
        </p:nvSpPr>
        <p:spPr bwMode="auto">
          <a:xfrm>
            <a:off x="1692275" y="1177925"/>
            <a:ext cx="47767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eaLnBrk="0" hangingPunct="0">
              <a:buClr>
                <a:schemeClr val="folHlink"/>
              </a:buClr>
              <a:buSzPct val="60000"/>
              <a:buFont typeface="Wingdings" pitchFamily="2" charset="2"/>
              <a:buNone/>
            </a:pPr>
            <a:r>
              <a:rPr lang="en-US" altLang="en-US" sz="2800" b="1">
                <a:solidFill>
                  <a:schemeClr val="tx1"/>
                </a:solidFill>
                <a:latin typeface="Tahoma" pitchFamily="34" charset="0"/>
              </a:rPr>
              <a:t>Determinants of Quality </a:t>
            </a:r>
            <a:endParaRPr lang="en-GB" altLang="en-US" sz="2800">
              <a:solidFill>
                <a:schemeClr val="tx1"/>
              </a:solidFill>
              <a:latin typeface="Tahoma" pitchFamily="34" charset="0"/>
            </a:endParaRPr>
          </a:p>
        </p:txBody>
      </p:sp>
      <p:pic>
        <p:nvPicPr>
          <p:cNvPr id="1024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7025" y="1844675"/>
            <a:ext cx="2466975"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44412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idx="1"/>
          </p:nvPr>
        </p:nvSpPr>
        <p:spPr>
          <a:xfrm>
            <a:off x="395288" y="1989138"/>
            <a:ext cx="8137525" cy="4260850"/>
          </a:xfrm>
        </p:spPr>
        <p:txBody>
          <a:bodyPr rtlCol="0">
            <a:noAutofit/>
          </a:bodyPr>
          <a:lstStyle/>
          <a:p>
            <a:pPr marL="274320" indent="-274320" fontAlgn="auto">
              <a:spcAft>
                <a:spcPts val="0"/>
              </a:spcAft>
              <a:defRPr/>
            </a:pPr>
            <a:r>
              <a:rPr lang="en-US" dirty="0" smtClean="0">
                <a:solidFill>
                  <a:schemeClr val="bg2">
                    <a:lumMod val="10000"/>
                  </a:schemeClr>
                </a:solidFill>
              </a:rPr>
              <a:t>The </a:t>
            </a:r>
            <a:r>
              <a:rPr lang="en-US" dirty="0">
                <a:solidFill>
                  <a:schemeClr val="bg2">
                    <a:lumMod val="10000"/>
                  </a:schemeClr>
                </a:solidFill>
              </a:rPr>
              <a:t>common consequences of Poor Quality are:</a:t>
            </a:r>
            <a:endParaRPr lang="en-GB" dirty="0">
              <a:solidFill>
                <a:schemeClr val="bg2">
                  <a:lumMod val="10000"/>
                </a:schemeClr>
              </a:solidFill>
            </a:endParaRPr>
          </a:p>
          <a:p>
            <a:pPr marL="274320" indent="-274320" fontAlgn="auto">
              <a:spcAft>
                <a:spcPts val="0"/>
              </a:spcAft>
              <a:defRPr/>
            </a:pPr>
            <a:r>
              <a:rPr lang="en-US" dirty="0">
                <a:solidFill>
                  <a:schemeClr val="bg2">
                    <a:lumMod val="10000"/>
                  </a:schemeClr>
                </a:solidFill>
              </a:rPr>
              <a:t> 1. </a:t>
            </a:r>
            <a:r>
              <a:rPr lang="en-US" b="1" dirty="0">
                <a:solidFill>
                  <a:srgbClr val="FF0000"/>
                </a:solidFill>
              </a:rPr>
              <a:t>Loss of business</a:t>
            </a:r>
            <a:r>
              <a:rPr lang="en-US" dirty="0">
                <a:solidFill>
                  <a:schemeClr val="bg2">
                    <a:lumMod val="10000"/>
                  </a:schemeClr>
                </a:solidFill>
              </a:rPr>
              <a:t>: Loss in sales, revenues and customer base. </a:t>
            </a:r>
            <a:endParaRPr lang="en-GB" dirty="0">
              <a:solidFill>
                <a:schemeClr val="bg2">
                  <a:lumMod val="10000"/>
                </a:schemeClr>
              </a:solidFill>
            </a:endParaRPr>
          </a:p>
          <a:p>
            <a:pPr marL="274320" indent="-274320" fontAlgn="auto">
              <a:spcAft>
                <a:spcPts val="0"/>
              </a:spcAft>
              <a:defRPr/>
            </a:pPr>
            <a:r>
              <a:rPr lang="en-US" dirty="0">
                <a:solidFill>
                  <a:schemeClr val="bg2">
                    <a:lumMod val="10000"/>
                  </a:schemeClr>
                </a:solidFill>
              </a:rPr>
              <a:t>2. </a:t>
            </a:r>
            <a:r>
              <a:rPr lang="en-US" b="1" dirty="0">
                <a:solidFill>
                  <a:srgbClr val="FF0000"/>
                </a:solidFill>
              </a:rPr>
              <a:t>Liability:  </a:t>
            </a:r>
            <a:r>
              <a:rPr lang="en-US" dirty="0">
                <a:solidFill>
                  <a:schemeClr val="bg2">
                    <a:lumMod val="10000"/>
                  </a:schemeClr>
                </a:solidFill>
              </a:rPr>
              <a:t>A poor quality product or service comes with the danger of the organization being taken to court by an unhappy or affected customer. </a:t>
            </a:r>
            <a:endParaRPr lang="en-GB" dirty="0">
              <a:solidFill>
                <a:schemeClr val="bg2">
                  <a:lumMod val="10000"/>
                </a:schemeClr>
              </a:solidFill>
            </a:endParaRPr>
          </a:p>
          <a:p>
            <a:pPr marL="274320" indent="-274320" fontAlgn="auto">
              <a:spcAft>
                <a:spcPts val="0"/>
              </a:spcAft>
              <a:defRPr/>
            </a:pPr>
            <a:r>
              <a:rPr lang="en-US" dirty="0">
                <a:solidFill>
                  <a:schemeClr val="bg2">
                    <a:lumMod val="10000"/>
                  </a:schemeClr>
                </a:solidFill>
              </a:rPr>
              <a:t>3. </a:t>
            </a:r>
            <a:r>
              <a:rPr lang="en-US" b="1" dirty="0">
                <a:solidFill>
                  <a:srgbClr val="FF0000"/>
                </a:solidFill>
              </a:rPr>
              <a:t>Productivity:</a:t>
            </a:r>
            <a:r>
              <a:rPr lang="en-US" b="1" dirty="0">
                <a:solidFill>
                  <a:schemeClr val="bg2">
                    <a:lumMod val="10000"/>
                  </a:schemeClr>
                </a:solidFill>
              </a:rPr>
              <a:t> </a:t>
            </a:r>
            <a:r>
              <a:rPr lang="en-US" dirty="0">
                <a:solidFill>
                  <a:schemeClr val="bg2">
                    <a:lumMod val="10000"/>
                  </a:schemeClr>
                </a:solidFill>
              </a:rPr>
              <a:t>Loss in productivity as more time is spend in rectifying the errors or short coming then producing more. </a:t>
            </a:r>
            <a:endParaRPr lang="en-US" dirty="0" smtClean="0">
              <a:solidFill>
                <a:schemeClr val="bg2">
                  <a:lumMod val="10000"/>
                </a:schemeClr>
              </a:solidFill>
            </a:endParaRPr>
          </a:p>
          <a:p>
            <a:pPr marL="274320" indent="-274320" fontAlgn="auto">
              <a:spcAft>
                <a:spcPts val="0"/>
              </a:spcAft>
              <a:defRPr/>
            </a:pPr>
            <a:r>
              <a:rPr lang="en-US" dirty="0">
                <a:solidFill>
                  <a:schemeClr val="bg2">
                    <a:lumMod val="10000"/>
                  </a:schemeClr>
                </a:solidFill>
              </a:rPr>
              <a:t>4. </a:t>
            </a:r>
            <a:r>
              <a:rPr lang="en-US" b="1" dirty="0">
                <a:solidFill>
                  <a:srgbClr val="FF0000"/>
                </a:solidFill>
              </a:rPr>
              <a:t>Costs: </a:t>
            </a:r>
            <a:r>
              <a:rPr lang="en-US" dirty="0">
                <a:solidFill>
                  <a:schemeClr val="bg2">
                    <a:lumMod val="10000"/>
                  </a:schemeClr>
                </a:solidFill>
              </a:rPr>
              <a:t>Increase in costs as a poor quality product is repaired or replaced or made new. </a:t>
            </a:r>
            <a:endParaRPr lang="en-GB" dirty="0">
              <a:solidFill>
                <a:schemeClr val="bg2">
                  <a:lumMod val="10000"/>
                </a:schemeClr>
              </a:solidFill>
            </a:endParaRPr>
          </a:p>
          <a:p>
            <a:pPr marL="274320" indent="-274320" fontAlgn="auto">
              <a:spcAft>
                <a:spcPts val="0"/>
              </a:spcAft>
              <a:defRPr/>
            </a:pPr>
            <a:endParaRPr lang="en-GB" dirty="0">
              <a:solidFill>
                <a:schemeClr val="bg2">
                  <a:lumMod val="10000"/>
                </a:schemeClr>
              </a:solidFill>
            </a:endParaRPr>
          </a:p>
        </p:txBody>
      </p:sp>
      <p:sp>
        <p:nvSpPr>
          <p:cNvPr id="1126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a:spcBef>
                <a:spcPct val="0"/>
              </a:spcBef>
              <a:buClrTx/>
              <a:buSzTx/>
              <a:buFontTx/>
              <a:buNone/>
            </a:pPr>
            <a:fld id="{414FEF36-C9A2-446B-8E6D-D370C3547492}" type="slidenum">
              <a:rPr lang="en-GB" altLang="en-US" sz="1400">
                <a:solidFill>
                  <a:schemeClr val="tx1"/>
                </a:solidFill>
                <a:latin typeface="Tahoma" pitchFamily="34" charset="0"/>
              </a:rPr>
              <a:pPr>
                <a:spcBef>
                  <a:spcPct val="0"/>
                </a:spcBef>
                <a:buClrTx/>
                <a:buSzTx/>
                <a:buFontTx/>
                <a:buNone/>
              </a:pPr>
              <a:t>4</a:t>
            </a:fld>
            <a:endParaRPr lang="en-GB" altLang="en-US" sz="1400">
              <a:solidFill>
                <a:schemeClr val="tx1"/>
              </a:solidFill>
              <a:latin typeface="Tahoma" pitchFamily="34" charset="0"/>
            </a:endParaRPr>
          </a:p>
        </p:txBody>
      </p:sp>
      <p:sp>
        <p:nvSpPr>
          <p:cNvPr id="11268" name="Rectangle 2"/>
          <p:cNvSpPr>
            <a:spLocks noGrp="1" noChangeArrowheads="1"/>
          </p:cNvSpPr>
          <p:nvPr>
            <p:ph type="title"/>
          </p:nvPr>
        </p:nvSpPr>
        <p:spPr>
          <a:xfrm>
            <a:off x="1042988" y="836613"/>
            <a:ext cx="7058025" cy="863600"/>
          </a:xfrm>
        </p:spPr>
        <p:txBody>
          <a:bodyPr/>
          <a:lstStyle/>
          <a:p>
            <a:r>
              <a:rPr lang="en-US" altLang="en-US" sz="3200" b="1" smtClean="0"/>
              <a:t>The Consequences of Poor Quality </a:t>
            </a:r>
            <a:endParaRPr lang="en-GB" altLang="en-US" sz="3200" smtClean="0"/>
          </a:p>
        </p:txBody>
      </p:sp>
    </p:spTree>
    <p:extLst>
      <p:ext uri="{BB962C8B-B14F-4D97-AF65-F5344CB8AC3E}">
        <p14:creationId xmlns:p14="http://schemas.microsoft.com/office/powerpoint/2010/main" val="2746853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idx="1"/>
          </p:nvPr>
        </p:nvSpPr>
        <p:spPr>
          <a:xfrm>
            <a:off x="179388" y="2349500"/>
            <a:ext cx="8785225" cy="3900488"/>
          </a:xfrm>
        </p:spPr>
        <p:txBody>
          <a:bodyPr rtlCol="0">
            <a:noAutofit/>
          </a:bodyPr>
          <a:lstStyle/>
          <a:p>
            <a:pPr marL="0" indent="0" fontAlgn="auto">
              <a:spcAft>
                <a:spcPts val="0"/>
              </a:spcAft>
              <a:buFont typeface="Symbol" pitchFamily="18" charset="2"/>
              <a:buNone/>
              <a:defRPr/>
            </a:pPr>
            <a:r>
              <a:rPr lang="en-US" sz="1800" dirty="0" smtClean="0">
                <a:solidFill>
                  <a:schemeClr val="tx1"/>
                </a:solidFill>
              </a:rPr>
              <a:t>Quality </a:t>
            </a:r>
            <a:r>
              <a:rPr lang="en-US" sz="1800" dirty="0">
                <a:solidFill>
                  <a:schemeClr val="tx1"/>
                </a:solidFill>
              </a:rPr>
              <a:t>Control Department cannot be held responsible for Quality alone. </a:t>
            </a:r>
            <a:endParaRPr lang="en-US" sz="1800" dirty="0" smtClean="0">
              <a:solidFill>
                <a:schemeClr val="tx1"/>
              </a:solidFill>
            </a:endParaRPr>
          </a:p>
          <a:p>
            <a:pPr marL="0" indent="0" fontAlgn="auto">
              <a:spcAft>
                <a:spcPts val="0"/>
              </a:spcAft>
              <a:buFont typeface="Symbol" pitchFamily="18" charset="2"/>
              <a:buNone/>
              <a:defRPr/>
            </a:pPr>
            <a:r>
              <a:rPr lang="en-US" sz="1800" dirty="0" smtClean="0">
                <a:solidFill>
                  <a:schemeClr val="tx1"/>
                </a:solidFill>
              </a:rPr>
              <a:t>Quality </a:t>
            </a:r>
            <a:r>
              <a:rPr lang="en-US" sz="1800" dirty="0">
                <a:solidFill>
                  <a:schemeClr val="tx1"/>
                </a:solidFill>
              </a:rPr>
              <a:t>is the responsibility of each and every individual working for the organization</a:t>
            </a:r>
            <a:r>
              <a:rPr lang="en-US" sz="1800" dirty="0" smtClean="0">
                <a:solidFill>
                  <a:schemeClr val="tx1"/>
                </a:solidFill>
              </a:rPr>
              <a:t>.</a:t>
            </a:r>
          </a:p>
          <a:p>
            <a:pPr marL="0" indent="0" fontAlgn="auto">
              <a:spcAft>
                <a:spcPts val="0"/>
              </a:spcAft>
              <a:buFont typeface="Symbol" pitchFamily="18" charset="2"/>
              <a:buNone/>
              <a:defRPr/>
            </a:pPr>
            <a:r>
              <a:rPr lang="en-US" sz="1800" dirty="0" smtClean="0">
                <a:solidFill>
                  <a:schemeClr val="tx1"/>
                </a:solidFill>
              </a:rPr>
              <a:t> </a:t>
            </a:r>
            <a:r>
              <a:rPr lang="en-US" sz="1800" dirty="0">
                <a:solidFill>
                  <a:schemeClr val="tx1"/>
                </a:solidFill>
              </a:rPr>
              <a:t>If we look into any organization be it a manufacturing or service provider we can see the following departments working diligently for achievement of Quality. </a:t>
            </a:r>
            <a:endParaRPr lang="en-GB" sz="1800" dirty="0">
              <a:solidFill>
                <a:schemeClr val="tx1"/>
              </a:solidFill>
            </a:endParaRPr>
          </a:p>
          <a:p>
            <a:pPr marL="274320" indent="-274320" fontAlgn="auto">
              <a:spcAft>
                <a:spcPts val="0"/>
              </a:spcAft>
              <a:defRPr/>
            </a:pPr>
            <a:r>
              <a:rPr lang="en-US" sz="1800" dirty="0">
                <a:solidFill>
                  <a:schemeClr val="tx1"/>
                </a:solidFill>
              </a:rPr>
              <a:t>1. </a:t>
            </a:r>
            <a:r>
              <a:rPr lang="en-US" sz="1800" b="1" dirty="0">
                <a:solidFill>
                  <a:schemeClr val="tx2">
                    <a:lumMod val="40000"/>
                    <a:lumOff val="60000"/>
                  </a:schemeClr>
                </a:solidFill>
              </a:rPr>
              <a:t>Top management </a:t>
            </a:r>
            <a:endParaRPr lang="en-GB" sz="1800" b="1" dirty="0">
              <a:solidFill>
                <a:schemeClr val="tx2">
                  <a:lumMod val="40000"/>
                  <a:lumOff val="60000"/>
                </a:schemeClr>
              </a:solidFill>
            </a:endParaRPr>
          </a:p>
          <a:p>
            <a:pPr marL="274320" indent="-274320" fontAlgn="auto">
              <a:spcAft>
                <a:spcPts val="0"/>
              </a:spcAft>
              <a:defRPr/>
            </a:pPr>
            <a:r>
              <a:rPr lang="en-US" sz="1800" dirty="0">
                <a:solidFill>
                  <a:schemeClr val="tx1"/>
                </a:solidFill>
              </a:rPr>
              <a:t>2. </a:t>
            </a:r>
            <a:r>
              <a:rPr lang="en-US" sz="1800" b="1" dirty="0">
                <a:solidFill>
                  <a:schemeClr val="tx2">
                    <a:lumMod val="40000"/>
                    <a:lumOff val="60000"/>
                  </a:schemeClr>
                </a:solidFill>
              </a:rPr>
              <a:t>Design Department </a:t>
            </a:r>
            <a:endParaRPr lang="en-GB" sz="1800" b="1" dirty="0">
              <a:solidFill>
                <a:schemeClr val="tx2">
                  <a:lumMod val="40000"/>
                  <a:lumOff val="60000"/>
                </a:schemeClr>
              </a:solidFill>
            </a:endParaRPr>
          </a:p>
          <a:p>
            <a:pPr marL="274320" indent="-274320" fontAlgn="auto">
              <a:spcAft>
                <a:spcPts val="0"/>
              </a:spcAft>
              <a:defRPr/>
            </a:pPr>
            <a:r>
              <a:rPr lang="en-US" sz="1800" dirty="0">
                <a:solidFill>
                  <a:schemeClr val="tx1"/>
                </a:solidFill>
              </a:rPr>
              <a:t>3. </a:t>
            </a:r>
            <a:r>
              <a:rPr lang="en-US" sz="1800" b="1" dirty="0">
                <a:solidFill>
                  <a:schemeClr val="tx2">
                    <a:lumMod val="40000"/>
                    <a:lumOff val="60000"/>
                  </a:schemeClr>
                </a:solidFill>
              </a:rPr>
              <a:t>Procurement Department</a:t>
            </a:r>
            <a:endParaRPr lang="en-GB" sz="1800" b="1" dirty="0">
              <a:solidFill>
                <a:schemeClr val="tx2">
                  <a:lumMod val="40000"/>
                  <a:lumOff val="60000"/>
                </a:schemeClr>
              </a:solidFill>
            </a:endParaRPr>
          </a:p>
          <a:p>
            <a:pPr marL="274320" indent="-274320" fontAlgn="auto">
              <a:spcAft>
                <a:spcPts val="0"/>
              </a:spcAft>
              <a:defRPr/>
            </a:pPr>
            <a:r>
              <a:rPr lang="en-US" sz="1800" dirty="0">
                <a:solidFill>
                  <a:schemeClr val="tx1"/>
                </a:solidFill>
              </a:rPr>
              <a:t> 4. </a:t>
            </a:r>
            <a:r>
              <a:rPr lang="en-US" sz="1800" b="1" dirty="0">
                <a:solidFill>
                  <a:schemeClr val="tx2">
                    <a:lumMod val="40000"/>
                    <a:lumOff val="60000"/>
                  </a:schemeClr>
                </a:solidFill>
              </a:rPr>
              <a:t>Production/operations Department </a:t>
            </a:r>
            <a:endParaRPr lang="en-GB" sz="1800" b="1" dirty="0">
              <a:solidFill>
                <a:schemeClr val="tx2">
                  <a:lumMod val="40000"/>
                  <a:lumOff val="60000"/>
                </a:schemeClr>
              </a:solidFill>
            </a:endParaRPr>
          </a:p>
          <a:p>
            <a:pPr marL="274320" indent="-274320" fontAlgn="auto">
              <a:spcAft>
                <a:spcPts val="0"/>
              </a:spcAft>
              <a:defRPr/>
            </a:pPr>
            <a:r>
              <a:rPr lang="en-US" sz="1800" dirty="0">
                <a:solidFill>
                  <a:schemeClr val="tx1"/>
                </a:solidFill>
              </a:rPr>
              <a:t>5. </a:t>
            </a:r>
            <a:r>
              <a:rPr lang="en-US" sz="1800" b="1" dirty="0">
                <a:solidFill>
                  <a:schemeClr val="tx2">
                    <a:lumMod val="40000"/>
                    <a:lumOff val="60000"/>
                  </a:schemeClr>
                </a:solidFill>
              </a:rPr>
              <a:t>Quality assurance Department </a:t>
            </a:r>
            <a:endParaRPr lang="en-GB" sz="1800" b="1" dirty="0">
              <a:solidFill>
                <a:schemeClr val="tx2">
                  <a:lumMod val="40000"/>
                  <a:lumOff val="60000"/>
                </a:schemeClr>
              </a:solidFill>
            </a:endParaRPr>
          </a:p>
          <a:p>
            <a:pPr marL="274320" indent="-274320" fontAlgn="auto">
              <a:spcAft>
                <a:spcPts val="0"/>
              </a:spcAft>
              <a:defRPr/>
            </a:pPr>
            <a:r>
              <a:rPr lang="en-US" sz="1800" dirty="0">
                <a:solidFill>
                  <a:schemeClr val="tx1"/>
                </a:solidFill>
              </a:rPr>
              <a:t>6. </a:t>
            </a:r>
            <a:r>
              <a:rPr lang="en-US" sz="1800" b="1" dirty="0">
                <a:solidFill>
                  <a:schemeClr val="tx2">
                    <a:lumMod val="40000"/>
                    <a:lumOff val="60000"/>
                  </a:schemeClr>
                </a:solidFill>
              </a:rPr>
              <a:t>Packaging and shipping Department</a:t>
            </a:r>
            <a:endParaRPr lang="en-GB" sz="1800" b="1" dirty="0">
              <a:solidFill>
                <a:schemeClr val="tx2">
                  <a:lumMod val="40000"/>
                  <a:lumOff val="60000"/>
                </a:schemeClr>
              </a:solidFill>
            </a:endParaRPr>
          </a:p>
          <a:p>
            <a:pPr marL="274320" indent="-274320" fontAlgn="auto">
              <a:spcAft>
                <a:spcPts val="0"/>
              </a:spcAft>
              <a:defRPr/>
            </a:pPr>
            <a:r>
              <a:rPr lang="en-US" sz="1800" dirty="0">
                <a:solidFill>
                  <a:schemeClr val="tx1"/>
                </a:solidFill>
              </a:rPr>
              <a:t> 7. </a:t>
            </a:r>
            <a:r>
              <a:rPr lang="en-US" sz="1800" b="1" dirty="0">
                <a:solidFill>
                  <a:schemeClr val="tx2">
                    <a:lumMod val="40000"/>
                    <a:lumOff val="60000"/>
                  </a:schemeClr>
                </a:solidFill>
              </a:rPr>
              <a:t>Marketing and sales Department</a:t>
            </a:r>
            <a:endParaRPr lang="en-GB" sz="1800" b="1" dirty="0">
              <a:solidFill>
                <a:schemeClr val="tx2">
                  <a:lumMod val="40000"/>
                  <a:lumOff val="60000"/>
                </a:schemeClr>
              </a:solidFill>
            </a:endParaRPr>
          </a:p>
          <a:p>
            <a:pPr marL="274320" indent="-274320" fontAlgn="auto">
              <a:spcAft>
                <a:spcPts val="0"/>
              </a:spcAft>
              <a:defRPr/>
            </a:pPr>
            <a:r>
              <a:rPr lang="en-US" sz="1800" dirty="0">
                <a:solidFill>
                  <a:schemeClr val="tx1"/>
                </a:solidFill>
              </a:rPr>
              <a:t> 8. </a:t>
            </a:r>
            <a:r>
              <a:rPr lang="en-US" sz="1800" b="1" dirty="0">
                <a:solidFill>
                  <a:schemeClr val="tx2">
                    <a:lumMod val="40000"/>
                    <a:lumOff val="60000"/>
                  </a:schemeClr>
                </a:solidFill>
              </a:rPr>
              <a:t>Customer service Department </a:t>
            </a:r>
            <a:endParaRPr lang="en-GB" sz="1800" b="1" dirty="0">
              <a:solidFill>
                <a:schemeClr val="tx2">
                  <a:lumMod val="40000"/>
                  <a:lumOff val="60000"/>
                </a:schemeClr>
              </a:solidFill>
            </a:endParaRPr>
          </a:p>
        </p:txBody>
      </p:sp>
      <p:sp>
        <p:nvSpPr>
          <p:cNvPr id="1229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a:spcBef>
                <a:spcPct val="0"/>
              </a:spcBef>
              <a:buClrTx/>
              <a:buSzTx/>
              <a:buFontTx/>
              <a:buNone/>
            </a:pPr>
            <a:fld id="{E5BD8B0F-C341-48EC-820A-F8D0C1552F2C}" type="slidenum">
              <a:rPr lang="en-GB" altLang="en-US" sz="1400">
                <a:solidFill>
                  <a:schemeClr val="tx1"/>
                </a:solidFill>
                <a:latin typeface="Tahoma" pitchFamily="34" charset="0"/>
              </a:rPr>
              <a:pPr>
                <a:spcBef>
                  <a:spcPct val="0"/>
                </a:spcBef>
                <a:buClrTx/>
                <a:buSzTx/>
                <a:buFontTx/>
                <a:buNone/>
              </a:pPr>
              <a:t>5</a:t>
            </a:fld>
            <a:endParaRPr lang="en-GB" altLang="en-US" sz="1400">
              <a:solidFill>
                <a:schemeClr val="tx1"/>
              </a:solidFill>
              <a:latin typeface="Tahoma" pitchFamily="34" charset="0"/>
            </a:endParaRPr>
          </a:p>
        </p:txBody>
      </p:sp>
      <p:sp>
        <p:nvSpPr>
          <p:cNvPr id="7171" name="Rectangle 2"/>
          <p:cNvSpPr>
            <a:spLocks noGrp="1" noChangeArrowheads="1"/>
          </p:cNvSpPr>
          <p:nvPr>
            <p:ph type="title"/>
          </p:nvPr>
        </p:nvSpPr>
        <p:spPr>
          <a:xfrm>
            <a:off x="1150938" y="908050"/>
            <a:ext cx="7535862" cy="708025"/>
          </a:xfrm>
        </p:spPr>
        <p:txBody>
          <a:bodyPr rtlCol="0">
            <a:normAutofit/>
          </a:bodyPr>
          <a:lstStyle/>
          <a:p>
            <a:pPr fontAlgn="auto">
              <a:spcAft>
                <a:spcPts val="0"/>
              </a:spcAft>
              <a:defRPr/>
            </a:pPr>
            <a:r>
              <a:rPr lang="en-US" sz="3200" b="1" dirty="0">
                <a:solidFill>
                  <a:schemeClr val="bg2">
                    <a:lumMod val="10000"/>
                  </a:schemeClr>
                </a:solidFill>
              </a:rPr>
              <a:t>Responsibility for Quality </a:t>
            </a:r>
            <a:endParaRPr lang="en-GB" sz="3200" dirty="0">
              <a:solidFill>
                <a:schemeClr val="bg2">
                  <a:lumMod val="10000"/>
                </a:schemeClr>
              </a:solidFill>
            </a:endParaRPr>
          </a:p>
        </p:txBody>
      </p:sp>
      <p:pic>
        <p:nvPicPr>
          <p:cNvPr id="1229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9075" y="4033838"/>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03583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107950" y="1916113"/>
            <a:ext cx="8785225" cy="4608512"/>
          </a:xfrm>
        </p:spPr>
        <p:txBody>
          <a:bodyPr rtlCol="0">
            <a:normAutofit fontScale="92500" lnSpcReduction="10000"/>
          </a:bodyPr>
          <a:lstStyle/>
          <a:p>
            <a:pPr marL="0" indent="0" fontAlgn="auto">
              <a:spcAft>
                <a:spcPts val="0"/>
              </a:spcAft>
              <a:buFont typeface="Symbol" pitchFamily="18" charset="2"/>
              <a:buNone/>
              <a:defRPr/>
            </a:pPr>
            <a:r>
              <a:rPr lang="en-GB" altLang="en-US" sz="2000" dirty="0" smtClean="0">
                <a:solidFill>
                  <a:schemeClr val="tx1"/>
                </a:solidFill>
              </a:rPr>
              <a:t>There </a:t>
            </a:r>
            <a:r>
              <a:rPr lang="en-GB" altLang="en-US" sz="2000" dirty="0">
                <a:solidFill>
                  <a:schemeClr val="tx1"/>
                </a:solidFill>
              </a:rPr>
              <a:t>is a difference in opinion amongst experts when they </a:t>
            </a:r>
            <a:r>
              <a:rPr lang="en-GB" altLang="en-US" sz="2000" dirty="0" err="1">
                <a:solidFill>
                  <a:schemeClr val="tx1"/>
                </a:solidFill>
              </a:rPr>
              <a:t>analyze</a:t>
            </a:r>
            <a:r>
              <a:rPr lang="en-GB" altLang="en-US" sz="2000" dirty="0">
                <a:solidFill>
                  <a:schemeClr val="tx1"/>
                </a:solidFill>
              </a:rPr>
              <a:t> costs with respect to TQM. </a:t>
            </a:r>
          </a:p>
          <a:p>
            <a:pPr marL="274320" indent="-274320" fontAlgn="auto">
              <a:spcAft>
                <a:spcPts val="0"/>
              </a:spcAft>
              <a:defRPr/>
            </a:pPr>
            <a:r>
              <a:rPr lang="en-GB" altLang="en-US" sz="2000" dirty="0">
                <a:solidFill>
                  <a:schemeClr val="tx1"/>
                </a:solidFill>
              </a:rPr>
              <a:t>1. </a:t>
            </a:r>
            <a:r>
              <a:rPr lang="en-GB" altLang="en-US" sz="2000" b="1" dirty="0">
                <a:solidFill>
                  <a:srgbClr val="FF0000"/>
                </a:solidFill>
              </a:rPr>
              <a:t>Failure Costs </a:t>
            </a:r>
            <a:r>
              <a:rPr lang="en-GB" altLang="en-US" sz="2000" dirty="0">
                <a:solidFill>
                  <a:schemeClr val="tx1"/>
                </a:solidFill>
              </a:rPr>
              <a:t>- costs incurred by defective parts/products or faulty services. </a:t>
            </a:r>
          </a:p>
          <a:p>
            <a:pPr marL="274320" indent="-274320" fontAlgn="auto">
              <a:spcAft>
                <a:spcPts val="0"/>
              </a:spcAft>
              <a:defRPr/>
            </a:pPr>
            <a:r>
              <a:rPr lang="en-GB" altLang="en-US" sz="2000" dirty="0">
                <a:solidFill>
                  <a:schemeClr val="tx1"/>
                </a:solidFill>
              </a:rPr>
              <a:t> Failure costs are of </a:t>
            </a:r>
            <a:r>
              <a:rPr lang="en-GB" altLang="en-US" sz="2000" dirty="0" smtClean="0">
                <a:solidFill>
                  <a:schemeClr val="tx1"/>
                </a:solidFill>
              </a:rPr>
              <a:t>two; </a:t>
            </a:r>
            <a:endParaRPr lang="en-GB" altLang="en-US" sz="2000" dirty="0">
              <a:solidFill>
                <a:schemeClr val="tx1"/>
              </a:solidFill>
            </a:endParaRPr>
          </a:p>
          <a:p>
            <a:pPr marL="274320" indent="-274320" fontAlgn="auto">
              <a:spcAft>
                <a:spcPts val="0"/>
              </a:spcAft>
              <a:defRPr/>
            </a:pPr>
            <a:r>
              <a:rPr lang="en-GB" altLang="en-US" sz="2000" dirty="0">
                <a:solidFill>
                  <a:schemeClr val="tx1"/>
                </a:solidFill>
              </a:rPr>
              <a:t>a. </a:t>
            </a:r>
            <a:r>
              <a:rPr lang="en-GB" altLang="en-US" sz="2000" b="1" dirty="0"/>
              <a:t>Internal Failure Costs </a:t>
            </a:r>
            <a:r>
              <a:rPr lang="en-GB" altLang="en-US" sz="2000" dirty="0">
                <a:solidFill>
                  <a:schemeClr val="tx1"/>
                </a:solidFill>
              </a:rPr>
              <a:t>are the Costs incurred to fix problems that are detected before the product/service is delivered to the customer. </a:t>
            </a:r>
          </a:p>
          <a:p>
            <a:pPr marL="274320" indent="-274320" fontAlgn="auto">
              <a:spcAft>
                <a:spcPts val="0"/>
              </a:spcAft>
              <a:defRPr/>
            </a:pPr>
            <a:r>
              <a:rPr lang="en-GB" altLang="en-US" sz="2000" dirty="0">
                <a:solidFill>
                  <a:schemeClr val="tx1"/>
                </a:solidFill>
              </a:rPr>
              <a:t>b.  </a:t>
            </a:r>
            <a:r>
              <a:rPr lang="en-GB" altLang="en-US" sz="2000" b="1" dirty="0"/>
              <a:t>External Failure Costs </a:t>
            </a:r>
            <a:r>
              <a:rPr lang="en-GB" altLang="en-US" sz="2000" dirty="0">
                <a:solidFill>
                  <a:schemeClr val="tx1"/>
                </a:solidFill>
              </a:rPr>
              <a:t>are all costs incurred to fix problems that are detected after the product/service is delivered to the customer. Of the two, Internal Failure Costs are less painful and can help an organization to register increase in revenue and not compromising its product or service in the eye of its customers as well as its competitors. </a:t>
            </a:r>
          </a:p>
          <a:p>
            <a:pPr marL="274320" indent="-274320" fontAlgn="auto">
              <a:spcAft>
                <a:spcPts val="0"/>
              </a:spcAft>
              <a:defRPr/>
            </a:pPr>
            <a:r>
              <a:rPr lang="en-GB" altLang="en-US" sz="2000" dirty="0">
                <a:solidFill>
                  <a:schemeClr val="tx1"/>
                </a:solidFill>
              </a:rPr>
              <a:t> 2. </a:t>
            </a:r>
            <a:r>
              <a:rPr lang="en-GB" altLang="en-US" sz="2000" b="1" dirty="0">
                <a:solidFill>
                  <a:srgbClr val="FF0000"/>
                </a:solidFill>
              </a:rPr>
              <a:t>Appraisal Costs</a:t>
            </a:r>
            <a:r>
              <a:rPr lang="en-GB" altLang="en-US" sz="2000" b="1" dirty="0">
                <a:solidFill>
                  <a:schemeClr val="tx1"/>
                </a:solidFill>
              </a:rPr>
              <a:t> </a:t>
            </a:r>
            <a:r>
              <a:rPr lang="en-GB" altLang="en-US" sz="2000" dirty="0">
                <a:solidFill>
                  <a:schemeClr val="tx1"/>
                </a:solidFill>
              </a:rPr>
              <a:t>are the Costs of activities designed to ensure quality or uncover defects </a:t>
            </a:r>
          </a:p>
          <a:p>
            <a:pPr marL="274320" indent="-274320" fontAlgn="auto">
              <a:spcAft>
                <a:spcPts val="0"/>
              </a:spcAft>
              <a:defRPr/>
            </a:pPr>
            <a:r>
              <a:rPr lang="en-GB" altLang="en-US" sz="2000" dirty="0">
                <a:solidFill>
                  <a:schemeClr val="tx1"/>
                </a:solidFill>
              </a:rPr>
              <a:t>3. </a:t>
            </a:r>
            <a:r>
              <a:rPr lang="en-GB" altLang="en-US" sz="2000" b="1" dirty="0">
                <a:solidFill>
                  <a:srgbClr val="FF0000"/>
                </a:solidFill>
              </a:rPr>
              <a:t>Prevention Costs </a:t>
            </a:r>
            <a:r>
              <a:rPr lang="en-GB" altLang="en-US" sz="2000" dirty="0">
                <a:solidFill>
                  <a:schemeClr val="tx1"/>
                </a:solidFill>
              </a:rPr>
              <a:t>include all TQM training, TQM planning, customer assessment, process control, and quality improvement costs to prevent defects from occurring</a:t>
            </a:r>
          </a:p>
        </p:txBody>
      </p:sp>
      <p:sp>
        <p:nvSpPr>
          <p:cNvPr id="1331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a:spcBef>
                <a:spcPct val="0"/>
              </a:spcBef>
              <a:buClrTx/>
              <a:buSzTx/>
              <a:buFontTx/>
              <a:buNone/>
            </a:pPr>
            <a:fld id="{F33CA3BC-6856-46B5-A88C-61C0AA7CA741}" type="slidenum">
              <a:rPr lang="en-GB" altLang="en-US" sz="1400">
                <a:solidFill>
                  <a:schemeClr val="tx1"/>
                </a:solidFill>
                <a:latin typeface="Tahoma" pitchFamily="34" charset="0"/>
              </a:rPr>
              <a:pPr>
                <a:spcBef>
                  <a:spcPct val="0"/>
                </a:spcBef>
                <a:buClrTx/>
                <a:buSzTx/>
                <a:buFontTx/>
                <a:buNone/>
              </a:pPr>
              <a:t>6</a:t>
            </a:fld>
            <a:endParaRPr lang="en-GB" altLang="en-US" sz="1400">
              <a:solidFill>
                <a:schemeClr val="tx1"/>
              </a:solidFill>
              <a:latin typeface="Tahoma" pitchFamily="34" charset="0"/>
            </a:endParaRPr>
          </a:p>
        </p:txBody>
      </p:sp>
      <p:sp>
        <p:nvSpPr>
          <p:cNvPr id="13316" name="Rectangle 2"/>
          <p:cNvSpPr>
            <a:spLocks noGrp="1" noChangeArrowheads="1"/>
          </p:cNvSpPr>
          <p:nvPr>
            <p:ph type="title"/>
          </p:nvPr>
        </p:nvSpPr>
        <p:spPr>
          <a:xfrm>
            <a:off x="1835150" y="992188"/>
            <a:ext cx="6481763" cy="708025"/>
          </a:xfrm>
        </p:spPr>
        <p:txBody>
          <a:bodyPr/>
          <a:lstStyle/>
          <a:p>
            <a:r>
              <a:rPr lang="en-GB" altLang="en-US" sz="3200" smtClean="0">
                <a:solidFill>
                  <a:schemeClr val="tx1"/>
                </a:solidFill>
              </a:rPr>
              <a:t>Costs of Total Quality Management </a:t>
            </a:r>
          </a:p>
        </p:txBody>
      </p:sp>
    </p:spTree>
    <p:extLst>
      <p:ext uri="{BB962C8B-B14F-4D97-AF65-F5344CB8AC3E}">
        <p14:creationId xmlns:p14="http://schemas.microsoft.com/office/powerpoint/2010/main" val="1583084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179388" y="2192338"/>
            <a:ext cx="8675687" cy="2676525"/>
          </a:xfrm>
        </p:spPr>
        <p:txBody>
          <a:bodyPr>
            <a:normAutofit fontScale="85000" lnSpcReduction="20000"/>
          </a:bodyPr>
          <a:lstStyle/>
          <a:p>
            <a:r>
              <a:rPr lang="en-US" altLang="en-US" b="1" smtClean="0">
                <a:solidFill>
                  <a:srgbClr val="FF0000"/>
                </a:solidFill>
              </a:rPr>
              <a:t>Quality</a:t>
            </a:r>
            <a:r>
              <a:rPr lang="en-US" altLang="en-US" smtClean="0"/>
              <a:t> is closely associated with </a:t>
            </a:r>
            <a:r>
              <a:rPr lang="en-US" altLang="en-US" b="1" smtClean="0">
                <a:solidFill>
                  <a:srgbClr val="FF0000"/>
                </a:solidFill>
              </a:rPr>
              <a:t>Ethics</a:t>
            </a:r>
            <a:r>
              <a:rPr lang="en-US" altLang="en-US" smtClean="0"/>
              <a:t>. A good service would always be able to fulfill customer needs if it is able to follow Ethics in its true spirit. A service or product that has been poorly designed carries liability. On the other hand if the organization has followed ethics to manufacture a product or service, it would be able to provide a quality product or service to its customer. </a:t>
            </a:r>
            <a:endParaRPr lang="en-GB" altLang="en-US" smtClean="0"/>
          </a:p>
        </p:txBody>
      </p:sp>
      <p:sp>
        <p:nvSpPr>
          <p:cNvPr id="1433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a:spcBef>
                <a:spcPct val="0"/>
              </a:spcBef>
              <a:buClrTx/>
              <a:buSzTx/>
              <a:buFontTx/>
              <a:buNone/>
            </a:pPr>
            <a:fld id="{41E6162D-D3E0-4142-95E4-FB2B74E74679}" type="slidenum">
              <a:rPr lang="en-GB" altLang="en-US" sz="1400">
                <a:solidFill>
                  <a:schemeClr val="tx1"/>
                </a:solidFill>
                <a:latin typeface="Tahoma" pitchFamily="34" charset="0"/>
              </a:rPr>
              <a:pPr>
                <a:spcBef>
                  <a:spcPct val="0"/>
                </a:spcBef>
                <a:buClrTx/>
                <a:buSzTx/>
                <a:buFontTx/>
                <a:buNone/>
              </a:pPr>
              <a:t>7</a:t>
            </a:fld>
            <a:endParaRPr lang="en-GB" altLang="en-US" sz="1400">
              <a:solidFill>
                <a:schemeClr val="tx1"/>
              </a:solidFill>
              <a:latin typeface="Tahoma" pitchFamily="34" charset="0"/>
            </a:endParaRPr>
          </a:p>
        </p:txBody>
      </p:sp>
      <p:sp>
        <p:nvSpPr>
          <p:cNvPr id="14340" name="Rectangle 2"/>
          <p:cNvSpPr>
            <a:spLocks noGrp="1" noChangeArrowheads="1"/>
          </p:cNvSpPr>
          <p:nvPr>
            <p:ph type="title"/>
          </p:nvPr>
        </p:nvSpPr>
        <p:spPr>
          <a:xfrm>
            <a:off x="1150938" y="908050"/>
            <a:ext cx="6300787" cy="708025"/>
          </a:xfrm>
        </p:spPr>
        <p:txBody>
          <a:bodyPr/>
          <a:lstStyle/>
          <a:p>
            <a:r>
              <a:rPr lang="en-US" altLang="en-US" sz="3200" b="1" smtClean="0"/>
              <a:t>Quality and Ethics </a:t>
            </a:r>
            <a:endParaRPr lang="en-GB" altLang="en-US" sz="3200" smtClean="0"/>
          </a:p>
        </p:txBody>
      </p:sp>
      <p:pic>
        <p:nvPicPr>
          <p:cNvPr id="1434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7525" y="4581525"/>
            <a:ext cx="3514725" cy="1757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84051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250825" y="2247900"/>
            <a:ext cx="8642350" cy="4276725"/>
          </a:xfrm>
        </p:spPr>
        <p:txBody>
          <a:bodyPr/>
          <a:lstStyle/>
          <a:p>
            <a:r>
              <a:rPr lang="en-GB" altLang="en-US" sz="2000" smtClean="0">
                <a:solidFill>
                  <a:srgbClr val="FF0000"/>
                </a:solidFill>
              </a:rPr>
              <a:t>International Organization for Standardization (ISO). A set of procedures and policies for  international quality certification of suppliers</a:t>
            </a:r>
            <a:endParaRPr lang="en-US" altLang="en-US" sz="2000" smtClean="0">
              <a:solidFill>
                <a:schemeClr val="tx1"/>
              </a:solidFill>
            </a:endParaRPr>
          </a:p>
          <a:p>
            <a:r>
              <a:rPr lang="en-US" altLang="en-US" sz="2000" smtClean="0">
                <a:solidFill>
                  <a:schemeClr val="tx1"/>
                </a:solidFill>
              </a:rPr>
              <a:t>Quality Certification ensures that the organization has been able to achieve TQM philosophy. The two popular certifications which are pursued by the organizations include </a:t>
            </a:r>
            <a:r>
              <a:rPr lang="en-US" altLang="en-US" sz="2000" smtClean="0">
                <a:solidFill>
                  <a:srgbClr val="FF0000"/>
                </a:solidFill>
              </a:rPr>
              <a:t>ISO 14000 </a:t>
            </a:r>
            <a:r>
              <a:rPr lang="en-US" altLang="en-US" sz="2000" smtClean="0">
                <a:solidFill>
                  <a:schemeClr val="tx1"/>
                </a:solidFill>
              </a:rPr>
              <a:t>and </a:t>
            </a:r>
            <a:r>
              <a:rPr lang="en-US" altLang="en-US" sz="2000" smtClean="0">
                <a:solidFill>
                  <a:srgbClr val="FF0000"/>
                </a:solidFill>
              </a:rPr>
              <a:t>ISO 9000</a:t>
            </a:r>
            <a:r>
              <a:rPr lang="en-US" altLang="en-US" sz="2000" smtClean="0">
                <a:solidFill>
                  <a:schemeClr val="tx1"/>
                </a:solidFill>
              </a:rPr>
              <a:t>. </a:t>
            </a:r>
          </a:p>
          <a:p>
            <a:endParaRPr lang="en-GB" altLang="en-US" sz="2000" smtClean="0">
              <a:solidFill>
                <a:schemeClr val="tx1"/>
              </a:solidFill>
            </a:endParaRPr>
          </a:p>
          <a:p>
            <a:r>
              <a:rPr lang="en-US" altLang="en-US" sz="2000" smtClean="0">
                <a:solidFill>
                  <a:schemeClr val="tx1"/>
                </a:solidFill>
              </a:rPr>
              <a:t> 1. </a:t>
            </a:r>
            <a:r>
              <a:rPr lang="en-US" altLang="en-US" sz="2000" b="1" smtClean="0">
                <a:solidFill>
                  <a:srgbClr val="FF0000"/>
                </a:solidFill>
              </a:rPr>
              <a:t>ISO 14000: </a:t>
            </a:r>
            <a:r>
              <a:rPr lang="en-US" altLang="en-US" sz="2000" smtClean="0">
                <a:solidFill>
                  <a:srgbClr val="0033CC"/>
                </a:solidFill>
              </a:rPr>
              <a:t>Is a set of international standards for assessing a company’s environmental performance.</a:t>
            </a:r>
          </a:p>
          <a:p>
            <a:r>
              <a:rPr lang="en-US" altLang="en-US" sz="2000" smtClean="0">
                <a:solidFill>
                  <a:srgbClr val="0033CC"/>
                </a:solidFill>
              </a:rPr>
              <a:t> </a:t>
            </a:r>
          </a:p>
          <a:p>
            <a:r>
              <a:rPr lang="en-US" altLang="en-US" sz="2000" smtClean="0">
                <a:solidFill>
                  <a:schemeClr val="tx1"/>
                </a:solidFill>
              </a:rPr>
              <a:t>2. </a:t>
            </a:r>
            <a:r>
              <a:rPr lang="en-US" altLang="en-US" sz="2000" b="1" smtClean="0">
                <a:solidFill>
                  <a:srgbClr val="FF0000"/>
                </a:solidFill>
              </a:rPr>
              <a:t>ISO 9000: </a:t>
            </a:r>
            <a:r>
              <a:rPr lang="en-US" altLang="en-US" sz="2000" smtClean="0">
                <a:solidFill>
                  <a:srgbClr val="0033CC"/>
                </a:solidFill>
              </a:rPr>
              <a:t>Is a set of international standards on quality management and quality assurance, critical to international business.</a:t>
            </a:r>
            <a:r>
              <a:rPr lang="en-US" altLang="en-US" sz="2000" smtClean="0">
                <a:solidFill>
                  <a:schemeClr val="tx1"/>
                </a:solidFill>
              </a:rPr>
              <a:t>  </a:t>
            </a:r>
            <a:endParaRPr lang="en-GB" altLang="en-US" sz="2000" smtClean="0">
              <a:solidFill>
                <a:schemeClr val="tx1"/>
              </a:solidFill>
            </a:endParaRPr>
          </a:p>
          <a:p>
            <a:endParaRPr lang="en-GB" altLang="en-US" sz="2000" smtClean="0">
              <a:solidFill>
                <a:schemeClr val="tx1"/>
              </a:solidFill>
            </a:endParaRPr>
          </a:p>
        </p:txBody>
      </p:sp>
      <p:sp>
        <p:nvSpPr>
          <p:cNvPr id="1536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a:spcBef>
                <a:spcPct val="0"/>
              </a:spcBef>
              <a:buClrTx/>
              <a:buSzTx/>
              <a:buFontTx/>
              <a:buNone/>
            </a:pPr>
            <a:fld id="{345C826F-C6F2-4B6B-BF24-5DEA3ACC2930}" type="slidenum">
              <a:rPr lang="en-GB" altLang="en-US" sz="1400">
                <a:solidFill>
                  <a:schemeClr val="tx1"/>
                </a:solidFill>
                <a:latin typeface="Tahoma" pitchFamily="34" charset="0"/>
              </a:rPr>
              <a:pPr>
                <a:spcBef>
                  <a:spcPct val="0"/>
                </a:spcBef>
                <a:buClrTx/>
                <a:buSzTx/>
                <a:buFontTx/>
                <a:buNone/>
              </a:pPr>
              <a:t>8</a:t>
            </a:fld>
            <a:endParaRPr lang="en-GB" altLang="en-US" sz="1400">
              <a:solidFill>
                <a:schemeClr val="tx1"/>
              </a:solidFill>
              <a:latin typeface="Tahoma" pitchFamily="34" charset="0"/>
            </a:endParaRPr>
          </a:p>
        </p:txBody>
      </p:sp>
      <p:sp>
        <p:nvSpPr>
          <p:cNvPr id="15364" name="Rectangle 2"/>
          <p:cNvSpPr txBox="1">
            <a:spLocks noChangeArrowheads="1"/>
          </p:cNvSpPr>
          <p:nvPr/>
        </p:nvSpPr>
        <p:spPr bwMode="auto">
          <a:xfrm>
            <a:off x="1187450" y="992188"/>
            <a:ext cx="5256213"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20000"/>
              </a:spcBef>
              <a:buClr>
                <a:schemeClr val="accent1"/>
              </a:buClr>
              <a:buSzPct val="100000"/>
              <a:buFont typeface="Symbol" pitchFamily="18" charset="2"/>
              <a:buChar char=""/>
              <a:defRPr sz="2400">
                <a:solidFill>
                  <a:schemeClr val="tx2"/>
                </a:solidFill>
                <a:latin typeface="Candara" pitchFamily="34" charset="0"/>
              </a:defRPr>
            </a:lvl1pPr>
            <a:lvl2pPr marL="742950" indent="-285750">
              <a:spcBef>
                <a:spcPct val="20000"/>
              </a:spcBef>
              <a:buClr>
                <a:schemeClr val="accent1"/>
              </a:buClr>
              <a:buSzPct val="100000"/>
              <a:buFont typeface="Symbol" pitchFamily="18" charset="2"/>
              <a:buChar char=""/>
              <a:defRPr sz="2200">
                <a:solidFill>
                  <a:schemeClr val="tx2"/>
                </a:solidFill>
                <a:latin typeface="Candara" pitchFamily="34" charset="0"/>
              </a:defRPr>
            </a:lvl2pPr>
            <a:lvl3pPr marL="1143000" indent="-228600">
              <a:spcBef>
                <a:spcPct val="20000"/>
              </a:spcBef>
              <a:buClr>
                <a:schemeClr val="accent1"/>
              </a:buClr>
              <a:buSzPct val="100000"/>
              <a:buFont typeface="Symbol" pitchFamily="18" charset="2"/>
              <a:buChar char=""/>
              <a:defRPr sz="2000">
                <a:solidFill>
                  <a:schemeClr val="tx2"/>
                </a:solidFill>
                <a:latin typeface="Candara" pitchFamily="34" charset="0"/>
              </a:defRPr>
            </a:lvl3pPr>
            <a:lvl4pPr marL="1600200" indent="-228600">
              <a:spcBef>
                <a:spcPct val="20000"/>
              </a:spcBef>
              <a:buClr>
                <a:schemeClr val="accent1"/>
              </a:buClr>
              <a:buSzPct val="100000"/>
              <a:buFont typeface="Symbol" pitchFamily="18" charset="2"/>
              <a:buChar char=""/>
              <a:defRPr>
                <a:solidFill>
                  <a:schemeClr val="tx2"/>
                </a:solidFill>
                <a:latin typeface="Candara" pitchFamily="34" charset="0"/>
              </a:defRPr>
            </a:lvl4pPr>
            <a:lvl5pPr marL="2057400" indent="-228600">
              <a:spcBef>
                <a:spcPct val="20000"/>
              </a:spcBef>
              <a:buClr>
                <a:schemeClr val="accent1"/>
              </a:buClr>
              <a:buSzPct val="100000"/>
              <a:buFont typeface="Symbol" pitchFamily="18" charset="2"/>
              <a:buChar char=""/>
              <a:defRPr sz="1600">
                <a:solidFill>
                  <a:schemeClr val="tx2"/>
                </a:solidFill>
                <a:latin typeface="Candara" pitchFamily="34" charset="0"/>
              </a:defRPr>
            </a:lvl5pPr>
            <a:lvl6pPr marL="25146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6pPr>
            <a:lvl7pPr marL="29718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7pPr>
            <a:lvl8pPr marL="34290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8pPr>
            <a:lvl9pPr marL="3886200" indent="-228600" fontAlgn="base">
              <a:spcBef>
                <a:spcPct val="20000"/>
              </a:spcBef>
              <a:spcAft>
                <a:spcPct val="0"/>
              </a:spcAft>
              <a:buClr>
                <a:schemeClr val="accent1"/>
              </a:buClr>
              <a:buSzPct val="100000"/>
              <a:buFont typeface="Symbol" pitchFamily="18" charset="2"/>
              <a:buChar char=""/>
              <a:defRPr sz="1600">
                <a:solidFill>
                  <a:schemeClr val="tx2"/>
                </a:solidFill>
                <a:latin typeface="Candara" pitchFamily="34" charset="0"/>
              </a:defRPr>
            </a:lvl9pPr>
          </a:lstStyle>
          <a:p>
            <a:pPr eaLnBrk="0" hangingPunct="0">
              <a:buClr>
                <a:schemeClr val="folHlink"/>
              </a:buClr>
              <a:buSzPct val="60000"/>
              <a:buFont typeface="Wingdings" pitchFamily="2" charset="2"/>
              <a:buChar char="n"/>
            </a:pPr>
            <a:r>
              <a:rPr lang="en-US" altLang="en-US" sz="3200" b="1">
                <a:solidFill>
                  <a:schemeClr val="tx1"/>
                </a:solidFill>
                <a:latin typeface="Tahoma" pitchFamily="34" charset="0"/>
              </a:rPr>
              <a:t>ISO CERTIFICATIONS </a:t>
            </a:r>
            <a:endParaRPr lang="en-GB" altLang="en-US" sz="3200">
              <a:solidFill>
                <a:schemeClr val="tx1"/>
              </a:solidFill>
              <a:latin typeface="Tahoma" pitchFamily="34" charset="0"/>
            </a:endParaRPr>
          </a:p>
        </p:txBody>
      </p:sp>
    </p:spTree>
    <p:extLst>
      <p:ext uri="{BB962C8B-B14F-4D97-AF65-F5344CB8AC3E}">
        <p14:creationId xmlns:p14="http://schemas.microsoft.com/office/powerpoint/2010/main" val="194896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342900" y="1401763"/>
            <a:ext cx="8021638" cy="356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Char char="•"/>
            </a:pPr>
            <a:r>
              <a:rPr lang="en-US" altLang="en-US" sz="2400" i="1">
                <a:solidFill>
                  <a:srgbClr val="0033CC"/>
                </a:solidFill>
                <a:latin typeface="Arial" charset="0"/>
              </a:rPr>
              <a:t>Introduction to Industrial Engineering, </a:t>
            </a:r>
            <a:r>
              <a:rPr lang="en-US" altLang="en-US" sz="2400" i="1">
                <a:latin typeface="Arial" charset="0"/>
              </a:rPr>
              <a:t>by</a:t>
            </a:r>
            <a:r>
              <a:rPr lang="en-US" altLang="en-US" sz="2400" i="1">
                <a:solidFill>
                  <a:srgbClr val="0033CC"/>
                </a:solidFill>
                <a:latin typeface="Arial" charset="0"/>
              </a:rPr>
              <a:t> </a:t>
            </a:r>
            <a:r>
              <a:rPr lang="en-US" altLang="en-US" sz="2400" i="1">
                <a:latin typeface="Arial" charset="0"/>
              </a:rPr>
              <a:t>Z. Max Shen</a:t>
            </a:r>
            <a:endParaRPr lang="en-GB" altLang="en-US" sz="2400">
              <a:latin typeface="Arial" charset="0"/>
            </a:endParaRPr>
          </a:p>
          <a:p>
            <a:pPr eaLnBrk="1" hangingPunct="1">
              <a:buClrTx/>
              <a:buFontTx/>
              <a:buChar char="•"/>
            </a:pPr>
            <a:r>
              <a:rPr lang="en-US" altLang="en-US" sz="2400" i="1">
                <a:solidFill>
                  <a:srgbClr val="0033CC"/>
                </a:solidFill>
                <a:latin typeface="Arial" charset="0"/>
              </a:rPr>
              <a:t>Industrial Engineering</a:t>
            </a:r>
            <a:r>
              <a:rPr lang="en-US" altLang="en-US" sz="2400" i="1">
                <a:latin typeface="Arial" charset="0"/>
              </a:rPr>
              <a:t>,  by N. J. Manck</a:t>
            </a:r>
            <a:endParaRPr lang="en-GB" altLang="en-US" sz="2400">
              <a:latin typeface="Arial" charset="0"/>
            </a:endParaRPr>
          </a:p>
          <a:p>
            <a:pPr eaLnBrk="1" hangingPunct="1">
              <a:buClrTx/>
              <a:buFontTx/>
              <a:buChar char="•"/>
            </a:pPr>
            <a:r>
              <a:rPr lang="en-GB" altLang="en-US" sz="2400" i="1">
                <a:solidFill>
                  <a:srgbClr val="0033CC"/>
                </a:solidFill>
                <a:latin typeface="Arial" charset="0"/>
              </a:rPr>
              <a:t>Industrial Management</a:t>
            </a:r>
            <a:r>
              <a:rPr lang="en-GB" altLang="en-US" sz="2400" i="1">
                <a:latin typeface="Arial" charset="0"/>
              </a:rPr>
              <a:t>, by Shiv Jhalani</a:t>
            </a:r>
          </a:p>
          <a:p>
            <a:pPr eaLnBrk="1" hangingPunct="1">
              <a:buClrTx/>
              <a:buFontTx/>
              <a:buChar char="•"/>
            </a:pPr>
            <a:endParaRPr lang="en-GB" altLang="en-US" sz="2400">
              <a:latin typeface="Arial" charset="0"/>
            </a:endParaRPr>
          </a:p>
          <a:p>
            <a:pPr eaLnBrk="1" hangingPunct="1">
              <a:buClrTx/>
              <a:buFontTx/>
              <a:buChar char="•"/>
            </a:pPr>
            <a:r>
              <a:rPr lang="en-GB" altLang="en-US" sz="2400" b="1">
                <a:latin typeface="Arial" charset="0"/>
              </a:rPr>
              <a:t>Reference Books:</a:t>
            </a:r>
            <a:endParaRPr lang="en-GB" altLang="en-US" sz="2400">
              <a:latin typeface="Arial" charset="0"/>
            </a:endParaRPr>
          </a:p>
          <a:p>
            <a:pPr eaLnBrk="1" hangingPunct="1">
              <a:buClrTx/>
              <a:buFontTx/>
              <a:buChar char="•"/>
            </a:pPr>
            <a:r>
              <a:rPr lang="en-GB" altLang="en-US" sz="2400">
                <a:latin typeface="Arial" charset="0"/>
              </a:rPr>
              <a:t>1. Management </a:t>
            </a:r>
            <a:r>
              <a:rPr lang="en-GB" altLang="en-US" sz="2400" i="1">
                <a:latin typeface="Arial" charset="0"/>
              </a:rPr>
              <a:t>by Knootz</a:t>
            </a:r>
            <a:r>
              <a:rPr lang="en-GB" altLang="en-US" sz="2400">
                <a:latin typeface="Arial" charset="0"/>
              </a:rPr>
              <a:t>.</a:t>
            </a:r>
          </a:p>
          <a:p>
            <a:pPr eaLnBrk="1" hangingPunct="1">
              <a:buClrTx/>
              <a:buFontTx/>
              <a:buChar char="•"/>
            </a:pPr>
            <a:r>
              <a:rPr lang="en-GB" altLang="en-US" sz="2400">
                <a:latin typeface="Arial" charset="0"/>
              </a:rPr>
              <a:t>2. Management </a:t>
            </a:r>
            <a:r>
              <a:rPr lang="en-GB" altLang="en-US" sz="2400" i="1">
                <a:latin typeface="Arial" charset="0"/>
              </a:rPr>
              <a:t>by Griffin.</a:t>
            </a:r>
          </a:p>
          <a:p>
            <a:pPr eaLnBrk="1" hangingPunct="1">
              <a:buClrTx/>
              <a:buFontTx/>
              <a:buChar char="•"/>
            </a:pPr>
            <a:r>
              <a:rPr lang="en-GB" altLang="en-US" sz="2400">
                <a:latin typeface="Arial" charset="0"/>
              </a:rPr>
              <a:t>3. Management theory and Practices </a:t>
            </a:r>
            <a:r>
              <a:rPr lang="en-GB" altLang="en-US" sz="2400" i="1">
                <a:latin typeface="Arial" charset="0"/>
              </a:rPr>
              <a:t>by JS Chandan</a:t>
            </a:r>
            <a:r>
              <a:rPr lang="en-GB" altLang="en-US" sz="2400">
                <a:latin typeface="Arial" charset="0"/>
              </a:rPr>
              <a:t>.</a:t>
            </a:r>
          </a:p>
        </p:txBody>
      </p:sp>
      <p:sp>
        <p:nvSpPr>
          <p:cNvPr id="4099" name="Rectangle 2"/>
          <p:cNvSpPr>
            <a:spLocks noChangeArrowheads="1"/>
          </p:cNvSpPr>
          <p:nvPr/>
        </p:nvSpPr>
        <p:spPr bwMode="auto">
          <a:xfrm>
            <a:off x="2909888" y="341313"/>
            <a:ext cx="25447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None/>
            </a:pPr>
            <a:r>
              <a:rPr lang="en-US" altLang="en-US" sz="3600">
                <a:solidFill>
                  <a:srgbClr val="0033CC"/>
                </a:solidFill>
                <a:latin typeface="Arial" charset="0"/>
              </a:rPr>
              <a:t>References</a:t>
            </a:r>
            <a:endParaRPr lang="en-GB" altLang="en-US" sz="3600">
              <a:solidFill>
                <a:srgbClr val="0033CC"/>
              </a:solidFill>
              <a:latin typeface="Arial" charset="0"/>
            </a:endParaRPr>
          </a:p>
        </p:txBody>
      </p:sp>
    </p:spTree>
    <p:extLst>
      <p:ext uri="{BB962C8B-B14F-4D97-AF65-F5344CB8AC3E}">
        <p14:creationId xmlns:p14="http://schemas.microsoft.com/office/powerpoint/2010/main" val="802687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1375</Words>
  <Application>Microsoft Office PowerPoint</Application>
  <PresentationFormat>On-screen Show (4:3)</PresentationFormat>
  <Paragraphs>113</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Industrial Engineering </vt:lpstr>
      <vt:lpstr>Outline </vt:lpstr>
      <vt:lpstr>PowerPoint Presentation</vt:lpstr>
      <vt:lpstr>The Consequences of Poor Quality </vt:lpstr>
      <vt:lpstr>Responsibility for Quality </vt:lpstr>
      <vt:lpstr>Costs of Total Quality Management </vt:lpstr>
      <vt:lpstr>Quality and Ethics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Industrial Engineering </dc:title>
  <dc:creator>Salam</dc:creator>
  <cp:lastModifiedBy>Salam</cp:lastModifiedBy>
  <cp:revision>2</cp:revision>
  <dcterms:created xsi:type="dcterms:W3CDTF">2019-09-02T09:14:37Z</dcterms:created>
  <dcterms:modified xsi:type="dcterms:W3CDTF">2019-09-02T09:18:21Z</dcterms:modified>
</cp:coreProperties>
</file>